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0"/>
  </p:notesMasterIdLst>
  <p:sldIdLst>
    <p:sldId id="331" r:id="rId2"/>
    <p:sldId id="367" r:id="rId3"/>
    <p:sldId id="382" r:id="rId4"/>
    <p:sldId id="383" r:id="rId5"/>
    <p:sldId id="297" r:id="rId6"/>
    <p:sldId id="292" r:id="rId7"/>
    <p:sldId id="319" r:id="rId8"/>
    <p:sldId id="321" r:id="rId9"/>
    <p:sldId id="403" r:id="rId10"/>
    <p:sldId id="265" r:id="rId11"/>
    <p:sldId id="416" r:id="rId12"/>
    <p:sldId id="413" r:id="rId13"/>
    <p:sldId id="414" r:id="rId14"/>
    <p:sldId id="277" r:id="rId15"/>
    <p:sldId id="381" r:id="rId16"/>
    <p:sldId id="303" r:id="rId17"/>
    <p:sldId id="418" r:id="rId18"/>
    <p:sldId id="262" r:id="rId19"/>
    <p:sldId id="421" r:id="rId20"/>
    <p:sldId id="273" r:id="rId21"/>
    <p:sldId id="463" r:id="rId22"/>
    <p:sldId id="257" r:id="rId23"/>
    <p:sldId id="271" r:id="rId24"/>
    <p:sldId id="316" r:id="rId25"/>
    <p:sldId id="289" r:id="rId26"/>
    <p:sldId id="461" r:id="rId27"/>
    <p:sldId id="433" r:id="rId28"/>
    <p:sldId id="266" r:id="rId29"/>
    <p:sldId id="283" r:id="rId30"/>
    <p:sldId id="310" r:id="rId31"/>
    <p:sldId id="424" r:id="rId32"/>
    <p:sldId id="375" r:id="rId33"/>
    <p:sldId id="315" r:id="rId34"/>
    <p:sldId id="426" r:id="rId35"/>
    <p:sldId id="462" r:id="rId36"/>
    <p:sldId id="379" r:id="rId37"/>
    <p:sldId id="387" r:id="rId38"/>
    <p:sldId id="427" r:id="rId39"/>
    <p:sldId id="438" r:id="rId40"/>
    <p:sldId id="466" r:id="rId41"/>
    <p:sldId id="429" r:id="rId42"/>
    <p:sldId id="430" r:id="rId43"/>
    <p:sldId id="464" r:id="rId44"/>
    <p:sldId id="436" r:id="rId45"/>
    <p:sldId id="437" r:id="rId46"/>
    <p:sldId id="465" r:id="rId47"/>
    <p:sldId id="467" r:id="rId48"/>
    <p:sldId id="468" r:id="rId4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EFED"/>
    <a:srgbClr val="FF0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803"/>
    <p:restoredTop sz="94863"/>
  </p:normalViewPr>
  <p:slideViewPr>
    <p:cSldViewPr>
      <p:cViewPr varScale="1">
        <p:scale>
          <a:sx n="120" d="100"/>
          <a:sy n="120" d="100"/>
        </p:scale>
        <p:origin x="250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55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355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55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55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2EB7D814-8C25-6844-B4F5-31711A507386}" type="slidenum">
              <a:rPr lang="en-US"/>
              <a:pPr>
                <a:defRPr/>
              </a:pPr>
              <a:t>‹#›</a:t>
            </a:fld>
            <a:endParaRPr lang="en-US"/>
          </a:p>
        </p:txBody>
      </p:sp>
    </p:spTree>
    <p:extLst>
      <p:ext uri="{BB962C8B-B14F-4D97-AF65-F5344CB8AC3E}">
        <p14:creationId xmlns:p14="http://schemas.microsoft.com/office/powerpoint/2010/main" val="40075186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91B2C763-DF75-794C-93BB-526EFC450145}" type="slidenum">
              <a:rPr lang="en-US" sz="1200"/>
              <a:pPr/>
              <a:t>1</a:t>
            </a:fld>
            <a:endParaRPr lang="en-US" sz="1200"/>
          </a:p>
        </p:txBody>
      </p:sp>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C42540B6-1BB6-0842-9079-3187E6FC778C}" type="slidenum">
              <a:rPr lang="en-US" sz="1200"/>
              <a:pPr/>
              <a:t>36</a:t>
            </a:fld>
            <a:endParaRPr lang="en-US" sz="120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122177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5C00CC2-608C-A044-80A9-D14FFE028627}" type="slidenum">
              <a:rPr lang="en-US" smtClean="0"/>
              <a:pPr>
                <a:defRPr/>
              </a:pPr>
              <a:t>37</a:t>
            </a:fld>
            <a:endParaRPr lang="en-US"/>
          </a:p>
        </p:txBody>
      </p:sp>
    </p:spTree>
    <p:extLst>
      <p:ext uri="{BB962C8B-B14F-4D97-AF65-F5344CB8AC3E}">
        <p14:creationId xmlns:p14="http://schemas.microsoft.com/office/powerpoint/2010/main" val="2549622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5C00CC2-608C-A044-80A9-D14FFE028627}" type="slidenum">
              <a:rPr lang="en-US" smtClean="0"/>
              <a:pPr>
                <a:defRPr/>
              </a:pPr>
              <a:t>39</a:t>
            </a:fld>
            <a:endParaRPr lang="en-US"/>
          </a:p>
        </p:txBody>
      </p:sp>
    </p:spTree>
    <p:extLst>
      <p:ext uri="{BB962C8B-B14F-4D97-AF65-F5344CB8AC3E}">
        <p14:creationId xmlns:p14="http://schemas.microsoft.com/office/powerpoint/2010/main" val="3589467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EB7D814-8C25-6844-B4F5-31711A507386}" type="slidenum">
              <a:rPr lang="en-US" smtClean="0"/>
              <a:pPr>
                <a:defRPr/>
              </a:pPr>
              <a:t>42</a:t>
            </a:fld>
            <a:endParaRPr lang="en-US"/>
          </a:p>
        </p:txBody>
      </p:sp>
    </p:spTree>
    <p:extLst>
      <p:ext uri="{BB962C8B-B14F-4D97-AF65-F5344CB8AC3E}">
        <p14:creationId xmlns:p14="http://schemas.microsoft.com/office/powerpoint/2010/main" val="2243807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rotate 180 degrees … picture is upside down!</a:t>
            </a:r>
          </a:p>
        </p:txBody>
      </p:sp>
      <p:sp>
        <p:nvSpPr>
          <p:cNvPr id="4" name="Slide Number Placeholder 3"/>
          <p:cNvSpPr>
            <a:spLocks noGrp="1"/>
          </p:cNvSpPr>
          <p:nvPr>
            <p:ph type="sldNum" sz="quarter" idx="5"/>
          </p:nvPr>
        </p:nvSpPr>
        <p:spPr/>
        <p:txBody>
          <a:bodyPr/>
          <a:lstStyle/>
          <a:p>
            <a:pPr>
              <a:defRPr/>
            </a:pPr>
            <a:fld id="{2EB7D814-8C25-6844-B4F5-31711A507386}" type="slidenum">
              <a:rPr lang="en-US" smtClean="0"/>
              <a:pPr>
                <a:defRPr/>
              </a:pPr>
              <a:t>43</a:t>
            </a:fld>
            <a:endParaRPr lang="en-US"/>
          </a:p>
        </p:txBody>
      </p:sp>
    </p:spTree>
    <p:extLst>
      <p:ext uri="{BB962C8B-B14F-4D97-AF65-F5344CB8AC3E}">
        <p14:creationId xmlns:p14="http://schemas.microsoft.com/office/powerpoint/2010/main" val="2651286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442EA6E8-F89F-654E-8294-702C6AEC8074}"/>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160D2561-1C25-B142-8E57-D21F1784AB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The constraints of a language need not be handcuffs on our creative expression – consider what poets can express within the tighter constraints of poetry vs ordinary language. The constraints of electronics are about as limiting as a 2-d canvas is to a painter or photoshop to a digital artist. My learning objective for each of you is to create some nice electronics art – make some novel paths for electrons to flow. </a:t>
            </a:r>
          </a:p>
        </p:txBody>
      </p:sp>
      <p:sp>
        <p:nvSpPr>
          <p:cNvPr id="29699" name="Slide Number Placeholder 3">
            <a:extLst>
              <a:ext uri="{FF2B5EF4-FFF2-40B4-BE49-F238E27FC236}">
                <a16:creationId xmlns:a16="http://schemas.microsoft.com/office/drawing/2014/main" id="{41FD1EF1-0B4A-1549-917A-6931B48CC7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8E35505-7B69-334C-BCF5-2AFFB80C7ACE}" type="slidenum">
              <a:rPr lang="en-US" altLang="en-US" sz="1200" smtClean="0"/>
              <a:pPr/>
              <a:t>5</a:t>
            </a:fld>
            <a:endParaRPr lang="en-US" altLang="en-US" sz="1200"/>
          </a:p>
        </p:txBody>
      </p:sp>
    </p:spTree>
    <p:extLst>
      <p:ext uri="{BB962C8B-B14F-4D97-AF65-F5344CB8AC3E}">
        <p14:creationId xmlns:p14="http://schemas.microsoft.com/office/powerpoint/2010/main" val="72822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74EEDF1F-5B16-3341-867B-EFB168559084}"/>
              </a:ext>
            </a:extLst>
          </p:cNvPr>
          <p:cNvSpPr>
            <a:spLocks noGrp="1" noRot="1" noChangeAspect="1" noChangeArrowheads="1" noTextEdit="1"/>
          </p:cNvSpPr>
          <p:nvPr>
            <p:ph type="sldImg"/>
          </p:nvPr>
        </p:nvSpPr>
        <p:spPr>
          <a:ln/>
        </p:spPr>
      </p:sp>
      <p:sp>
        <p:nvSpPr>
          <p:cNvPr id="34818" name="Notes Placeholder 2">
            <a:extLst>
              <a:ext uri="{FF2B5EF4-FFF2-40B4-BE49-F238E27FC236}">
                <a16:creationId xmlns:a16="http://schemas.microsoft.com/office/drawing/2014/main" id="{644DD7C8-7DC4-5641-8202-D3FDEC75F7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The constraints of a language need not be handcuffs on our creative expression – consider what poets can express within the tighter constraints of poetry vs ordinary language. The constraints of electronics are about as limiting as a 2-d canvas is to a painter or photoshop to a digital artist. My learning objective for each of you is to create some nice electronics art – make some novel paths for electrons to flow. </a:t>
            </a:r>
          </a:p>
        </p:txBody>
      </p:sp>
      <p:sp>
        <p:nvSpPr>
          <p:cNvPr id="34819" name="Slide Number Placeholder 3">
            <a:extLst>
              <a:ext uri="{FF2B5EF4-FFF2-40B4-BE49-F238E27FC236}">
                <a16:creationId xmlns:a16="http://schemas.microsoft.com/office/drawing/2014/main" id="{4F9E3D84-305D-B544-BD56-DDB6B7DC68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0530914-4F40-4244-AD74-8A790673620A}" type="slidenum">
              <a:rPr lang="en-US" altLang="en-US" sz="1200" smtClean="0"/>
              <a:pPr/>
              <a:t>6</a:t>
            </a:fld>
            <a:endParaRPr lang="en-US" altLang="en-US" sz="1200"/>
          </a:p>
        </p:txBody>
      </p:sp>
    </p:spTree>
    <p:extLst>
      <p:ext uri="{BB962C8B-B14F-4D97-AF65-F5344CB8AC3E}">
        <p14:creationId xmlns:p14="http://schemas.microsoft.com/office/powerpoint/2010/main" val="1742170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in the introductory, online materials, I said that like a foreign language, there isn’t a unique place to start. We’re jumping in to conversation now. Expect that you’re not going to understand everything, but please slow me down, ask questions, so more of this makes sense. We’ll come back later and review this process multiple times … </a:t>
            </a:r>
          </a:p>
        </p:txBody>
      </p:sp>
      <p:sp>
        <p:nvSpPr>
          <p:cNvPr id="4" name="Slide Number Placeholder 3"/>
          <p:cNvSpPr>
            <a:spLocks noGrp="1"/>
          </p:cNvSpPr>
          <p:nvPr>
            <p:ph type="sldNum" sz="quarter" idx="5"/>
          </p:nvPr>
        </p:nvSpPr>
        <p:spPr/>
        <p:txBody>
          <a:bodyPr/>
          <a:lstStyle/>
          <a:p>
            <a:pPr>
              <a:defRPr/>
            </a:pPr>
            <a:fld id="{2EB7D814-8C25-6844-B4F5-31711A507386}" type="slidenum">
              <a:rPr lang="en-US" smtClean="0"/>
              <a:pPr>
                <a:defRPr/>
              </a:pPr>
              <a:t>13</a:t>
            </a:fld>
            <a:endParaRPr lang="en-US"/>
          </a:p>
        </p:txBody>
      </p:sp>
    </p:spTree>
    <p:extLst>
      <p:ext uri="{BB962C8B-B14F-4D97-AF65-F5344CB8AC3E}">
        <p14:creationId xmlns:p14="http://schemas.microsoft.com/office/powerpoint/2010/main" val="2009560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EB7D814-8C25-6844-B4F5-31711A507386}" type="slidenum">
              <a:rPr lang="en-US" smtClean="0"/>
              <a:pPr>
                <a:defRPr/>
              </a:pPr>
              <a:t>27</a:t>
            </a:fld>
            <a:endParaRPr lang="en-US"/>
          </a:p>
        </p:txBody>
      </p:sp>
    </p:spTree>
    <p:extLst>
      <p:ext uri="{BB962C8B-B14F-4D97-AF65-F5344CB8AC3E}">
        <p14:creationId xmlns:p14="http://schemas.microsoft.com/office/powerpoint/2010/main" val="2750057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4FBD8FF1-0C95-F44D-B351-450E39F87F81}" type="slidenum">
              <a:rPr lang="en-US" sz="1200"/>
              <a:pPr/>
              <a:t>31</a:t>
            </a:fld>
            <a:endParaRPr 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338549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5C00CC2-608C-A044-80A9-D14FFE028627}" type="slidenum">
              <a:rPr lang="en-US" smtClean="0"/>
              <a:pPr>
                <a:defRPr/>
              </a:pPr>
              <a:t>33</a:t>
            </a:fld>
            <a:endParaRPr lang="en-US"/>
          </a:p>
        </p:txBody>
      </p:sp>
    </p:spTree>
    <p:extLst>
      <p:ext uri="{BB962C8B-B14F-4D97-AF65-F5344CB8AC3E}">
        <p14:creationId xmlns:p14="http://schemas.microsoft.com/office/powerpoint/2010/main" val="2950404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066366B-E237-7B48-9358-307BC1043F6B}" type="slidenum">
              <a:rPr lang="en-US" sz="1200"/>
              <a:pPr/>
              <a:t>34</a:t>
            </a:fld>
            <a:endParaRPr lang="en-US" sz="1200"/>
          </a:p>
        </p:txBody>
      </p:sp>
      <p:sp>
        <p:nvSpPr>
          <p:cNvPr id="8499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9459"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803994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5066366B-E237-7B48-9358-307BC1043F6B}" type="slidenum">
              <a:rPr lang="en-US" sz="1200"/>
              <a:pPr/>
              <a:t>35</a:t>
            </a:fld>
            <a:endParaRPr lang="en-US" sz="1200"/>
          </a:p>
        </p:txBody>
      </p:sp>
      <p:sp>
        <p:nvSpPr>
          <p:cNvPr id="849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9459" name="Rectangle 3"/>
          <p:cNvSpPr>
            <a:spLocks noGrp="1" noChangeArrowheads="1"/>
          </p:cNvSpPr>
          <p:nvPr>
            <p:ph type="body" idx="1"/>
          </p:nvPr>
        </p:nvSpPr>
        <p:spPr>
          <a:noFill/>
        </p:spPr>
        <p:txBody>
          <a:bodyPr/>
          <a:lstStyle/>
          <a:p>
            <a:pPr eaLnBrk="1" hangingPunct="1"/>
            <a:endParaRPr lang="en-US" dirty="0"/>
          </a:p>
        </p:txBody>
      </p:sp>
    </p:spTree>
    <p:extLst>
      <p:ext uri="{BB962C8B-B14F-4D97-AF65-F5344CB8AC3E}">
        <p14:creationId xmlns:p14="http://schemas.microsoft.com/office/powerpoint/2010/main" val="2194481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94D8892-0CCD-DD4A-889A-CC4F75FC80AE}" type="slidenum">
              <a:rPr lang="en-US"/>
              <a:pPr>
                <a:defRPr/>
              </a:pPr>
              <a:t>‹#›</a:t>
            </a:fld>
            <a:endParaRPr lang="en-US" sz="1400"/>
          </a:p>
        </p:txBody>
      </p:sp>
    </p:spTree>
    <p:extLst>
      <p:ext uri="{BB962C8B-B14F-4D97-AF65-F5344CB8AC3E}">
        <p14:creationId xmlns:p14="http://schemas.microsoft.com/office/powerpoint/2010/main" val="3496712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52E7554-3A44-324C-B2D2-05B3841B23D3}" type="slidenum">
              <a:rPr lang="en-US"/>
              <a:pPr>
                <a:defRPr/>
              </a:pPr>
              <a:t>‹#›</a:t>
            </a:fld>
            <a:endParaRPr lang="en-US" sz="1400"/>
          </a:p>
        </p:txBody>
      </p:sp>
    </p:spTree>
    <p:extLst>
      <p:ext uri="{BB962C8B-B14F-4D97-AF65-F5344CB8AC3E}">
        <p14:creationId xmlns:p14="http://schemas.microsoft.com/office/powerpoint/2010/main" val="3508619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76200"/>
            <a:ext cx="196215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73405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89A5181-E801-2840-9DBD-F7342242ECA0}" type="slidenum">
              <a:rPr lang="en-US"/>
              <a:pPr>
                <a:defRPr/>
              </a:pPr>
              <a:t>‹#›</a:t>
            </a:fld>
            <a:endParaRPr lang="en-US" sz="1400"/>
          </a:p>
        </p:txBody>
      </p:sp>
    </p:spTree>
    <p:extLst>
      <p:ext uri="{BB962C8B-B14F-4D97-AF65-F5344CB8AC3E}">
        <p14:creationId xmlns:p14="http://schemas.microsoft.com/office/powerpoint/2010/main" val="2250094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716902B-3118-A146-9697-38AA2A874BE2}" type="slidenum">
              <a:rPr lang="en-US"/>
              <a:pPr>
                <a:defRPr/>
              </a:pPr>
              <a:t>‹#›</a:t>
            </a:fld>
            <a:endParaRPr lang="en-US" sz="1400"/>
          </a:p>
        </p:txBody>
      </p:sp>
    </p:spTree>
    <p:extLst>
      <p:ext uri="{BB962C8B-B14F-4D97-AF65-F5344CB8AC3E}">
        <p14:creationId xmlns:p14="http://schemas.microsoft.com/office/powerpoint/2010/main" val="613399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694DB8F-5AFF-C04A-9A86-DED66021CFDC}" type="slidenum">
              <a:rPr lang="en-US"/>
              <a:pPr>
                <a:defRPr/>
              </a:pPr>
              <a:t>‹#›</a:t>
            </a:fld>
            <a:endParaRPr lang="en-US" sz="1400"/>
          </a:p>
        </p:txBody>
      </p:sp>
    </p:spTree>
    <p:extLst>
      <p:ext uri="{BB962C8B-B14F-4D97-AF65-F5344CB8AC3E}">
        <p14:creationId xmlns:p14="http://schemas.microsoft.com/office/powerpoint/2010/main" val="548966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2282504-F411-144B-95D8-B761D9E9B4EF}" type="slidenum">
              <a:rPr lang="en-US"/>
              <a:pPr>
                <a:defRPr/>
              </a:pPr>
              <a:t>‹#›</a:t>
            </a:fld>
            <a:endParaRPr lang="en-US" sz="1400"/>
          </a:p>
        </p:txBody>
      </p:sp>
    </p:spTree>
    <p:extLst>
      <p:ext uri="{BB962C8B-B14F-4D97-AF65-F5344CB8AC3E}">
        <p14:creationId xmlns:p14="http://schemas.microsoft.com/office/powerpoint/2010/main" val="559256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79F4921-F826-4847-9514-18B141A502E5}" type="slidenum">
              <a:rPr lang="en-US"/>
              <a:pPr>
                <a:defRPr/>
              </a:pPr>
              <a:t>‹#›</a:t>
            </a:fld>
            <a:endParaRPr lang="en-US" sz="1400"/>
          </a:p>
        </p:txBody>
      </p:sp>
    </p:spTree>
    <p:extLst>
      <p:ext uri="{BB962C8B-B14F-4D97-AF65-F5344CB8AC3E}">
        <p14:creationId xmlns:p14="http://schemas.microsoft.com/office/powerpoint/2010/main" val="878976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E83EBB9-89DE-B54D-9A4A-AC43905CACA6}" type="slidenum">
              <a:rPr lang="en-US"/>
              <a:pPr>
                <a:defRPr/>
              </a:pPr>
              <a:t>‹#›</a:t>
            </a:fld>
            <a:endParaRPr lang="en-US" sz="1400"/>
          </a:p>
        </p:txBody>
      </p:sp>
    </p:spTree>
    <p:extLst>
      <p:ext uri="{BB962C8B-B14F-4D97-AF65-F5344CB8AC3E}">
        <p14:creationId xmlns:p14="http://schemas.microsoft.com/office/powerpoint/2010/main" val="1356799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55857EBF-FBB0-3A47-B7CA-B80B266F71B2}" type="slidenum">
              <a:rPr lang="en-US"/>
              <a:pPr>
                <a:defRPr/>
              </a:pPr>
              <a:t>‹#›</a:t>
            </a:fld>
            <a:endParaRPr lang="en-US" sz="1400"/>
          </a:p>
        </p:txBody>
      </p:sp>
    </p:spTree>
    <p:extLst>
      <p:ext uri="{BB962C8B-B14F-4D97-AF65-F5344CB8AC3E}">
        <p14:creationId xmlns:p14="http://schemas.microsoft.com/office/powerpoint/2010/main" val="2193308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1CE2EC9-DE0A-E64B-A700-DB97FA4FE774}" type="slidenum">
              <a:rPr lang="en-US"/>
              <a:pPr>
                <a:defRPr/>
              </a:pPr>
              <a:t>‹#›</a:t>
            </a:fld>
            <a:endParaRPr lang="en-US" sz="1400"/>
          </a:p>
        </p:txBody>
      </p:sp>
    </p:spTree>
    <p:extLst>
      <p:ext uri="{BB962C8B-B14F-4D97-AF65-F5344CB8AC3E}">
        <p14:creationId xmlns:p14="http://schemas.microsoft.com/office/powerpoint/2010/main" val="4021024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FC430EA-DAB4-8F4F-9258-96B4AC5A36FB}" type="slidenum">
              <a:rPr lang="en-US"/>
              <a:pPr>
                <a:defRPr/>
              </a:pPr>
              <a:t>‹#›</a:t>
            </a:fld>
            <a:endParaRPr lang="en-US" sz="1400"/>
          </a:p>
        </p:txBody>
      </p:sp>
    </p:spTree>
    <p:extLst>
      <p:ext uri="{BB962C8B-B14F-4D97-AF65-F5344CB8AC3E}">
        <p14:creationId xmlns:p14="http://schemas.microsoft.com/office/powerpoint/2010/main" val="117875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2000" y="762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295400"/>
            <a:ext cx="7772400"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128"/>
                <a:cs typeface="ＭＳ Ｐゴシック" charset="-128"/>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charset="-128"/>
                <a:cs typeface="ＭＳ Ｐゴシック" charset="-128"/>
              </a:defRPr>
            </a:lvl1pPr>
          </a:lstStyle>
          <a:p>
            <a:pPr>
              <a:defRPr/>
            </a:pPr>
            <a:endParaRPr lang="en-US"/>
          </a:p>
        </p:txBody>
      </p:sp>
      <p:sp>
        <p:nvSpPr>
          <p:cNvPr id="1030" name="Rectangle 6"/>
          <p:cNvSpPr>
            <a:spLocks noGrp="1" noChangeArrowheads="1"/>
          </p:cNvSpPr>
          <p:nvPr>
            <p:ph type="sldNum" sz="quarter" idx="4"/>
          </p:nvPr>
        </p:nvSpPr>
        <p:spPr bwMode="auto">
          <a:xfrm>
            <a:off x="8458200" y="6553200"/>
            <a:ext cx="6858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800"/>
            </a:lvl1pPr>
          </a:lstStyle>
          <a:p>
            <a:pPr>
              <a:defRPr/>
            </a:pPr>
            <a:fld id="{D730983A-0103-BC41-ACA5-CC52A0013799}" type="slidenum">
              <a:rPr lang="en-US"/>
              <a:pPr>
                <a:defRPr/>
              </a:pPr>
              <a:t>‹#›</a:t>
            </a:fld>
            <a:endParaRPr lang="en-US" sz="1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3600">
          <a:solidFill>
            <a:schemeClr val="tx2"/>
          </a:solidFill>
          <a:latin typeface="Arial" charset="0"/>
          <a:ea typeface="ＭＳ Ｐゴシック" charset="-128"/>
          <a:cs typeface="ＭＳ Ｐゴシック" charset="-128"/>
        </a:defRPr>
      </a:lvl6pPr>
      <a:lvl7pPr marL="914400" algn="ctr" rtl="0" fontAlgn="base">
        <a:spcBef>
          <a:spcPct val="0"/>
        </a:spcBef>
        <a:spcAft>
          <a:spcPct val="0"/>
        </a:spcAft>
        <a:defRPr sz="3600">
          <a:solidFill>
            <a:schemeClr val="tx2"/>
          </a:solidFill>
          <a:latin typeface="Arial" charset="0"/>
          <a:ea typeface="ＭＳ Ｐゴシック" charset="-128"/>
          <a:cs typeface="ＭＳ Ｐゴシック" charset="-128"/>
        </a:defRPr>
      </a:lvl7pPr>
      <a:lvl8pPr marL="1371600" algn="ctr" rtl="0" fontAlgn="base">
        <a:spcBef>
          <a:spcPct val="0"/>
        </a:spcBef>
        <a:spcAft>
          <a:spcPct val="0"/>
        </a:spcAft>
        <a:defRPr sz="3600">
          <a:solidFill>
            <a:schemeClr val="tx2"/>
          </a:solidFill>
          <a:latin typeface="Arial" charset="0"/>
          <a:ea typeface="ＭＳ Ｐゴシック" charset="-128"/>
          <a:cs typeface="ＭＳ Ｐゴシック" charset="-128"/>
        </a:defRPr>
      </a:lvl8pPr>
      <a:lvl9pPr marL="1828800" algn="ctr" rtl="0" fontAlgn="base">
        <a:spcBef>
          <a:spcPct val="0"/>
        </a:spcBef>
        <a:spcAft>
          <a:spcPct val="0"/>
        </a:spcAft>
        <a:defRPr sz="3600">
          <a:solidFill>
            <a:schemeClr val="tx2"/>
          </a:solidFill>
          <a:latin typeface="Arial"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2xjJXT0C0X4" TargetMode="External"/><Relationship Id="rId2" Type="http://schemas.openxmlformats.org/officeDocument/2006/relationships/hyperlink" Target="https://www.youtube.com/watch?v=o6rBK0BqL2w"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satcure-focus.com/tutor/page4.htm"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Field-effect_transisto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en.wikipedia.org/wiki/Moore%27s_law#Recent_trends"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Laplace_transfor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n.wikipedia.org/wiki/Current_mirror"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5.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9.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utar.edu.my/fegt/file/Revised_Blooms_Info.pdf" TargetMode="External"/><Relationship Id="rId2" Type="http://schemas.openxmlformats.org/officeDocument/2006/relationships/hyperlink" Target="http://thesecondprinciple.com/teaching-essentials/beyond-bloom-cognitive-taxonomy-revised/"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ctrTitle"/>
          </p:nvPr>
        </p:nvSpPr>
        <p:spPr>
          <a:xfrm>
            <a:off x="685800" y="2286000"/>
            <a:ext cx="7772400" cy="1143000"/>
          </a:xfrm>
        </p:spPr>
        <p:txBody>
          <a:bodyPr/>
          <a:lstStyle/>
          <a:p>
            <a:pPr eaLnBrk="1" hangingPunct="1"/>
            <a:r>
              <a:rPr lang="en-US" dirty="0">
                <a:latin typeface="Arial" charset="0"/>
                <a:ea typeface="ＭＳ Ｐゴシック" charset="0"/>
                <a:cs typeface="ＭＳ Ｐゴシック" charset="0"/>
              </a:rPr>
              <a:t>Week 15</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Review</a:t>
            </a:r>
          </a:p>
        </p:txBody>
      </p:sp>
      <p:sp>
        <p:nvSpPr>
          <p:cNvPr id="14338" name="Rectangle 3"/>
          <p:cNvSpPr>
            <a:spLocks noGrp="1" noChangeArrowheads="1"/>
          </p:cNvSpPr>
          <p:nvPr>
            <p:ph type="subTitle" idx="1"/>
          </p:nvPr>
        </p:nvSpPr>
        <p:spPr/>
        <p:txBody>
          <a:bodyPr/>
          <a:lstStyle/>
          <a:p>
            <a:pPr eaLnBrk="1" hangingPunct="1"/>
            <a:r>
              <a:rPr lang="en-US" dirty="0">
                <a:latin typeface="Arial" charset="0"/>
                <a:ea typeface="ＭＳ Ｐゴシック" charset="0"/>
                <a:cs typeface="ＭＳ Ｐゴシック" charset="0"/>
              </a:rPr>
              <a:t>I encourage you to review your class notes </a:t>
            </a:r>
            <a:r>
              <a:rPr lang="en-US" i="1" dirty="0">
                <a:latin typeface="Arial" charset="0"/>
                <a:ea typeface="ＭＳ Ｐゴシック" charset="0"/>
                <a:cs typeface="ＭＳ Ｐゴシック" charset="0"/>
              </a:rPr>
              <a:t>every</a:t>
            </a:r>
            <a:r>
              <a:rPr lang="en-US" dirty="0">
                <a:latin typeface="Arial" charset="0"/>
                <a:ea typeface="ＭＳ Ｐゴシック" charset="0"/>
                <a:cs typeface="ＭＳ Ｐゴシック" charset="0"/>
              </a:rPr>
              <a:t> week … </a:t>
            </a:r>
          </a:p>
        </p:txBody>
      </p:sp>
    </p:spTree>
    <p:extLst>
      <p:ext uri="{BB962C8B-B14F-4D97-AF65-F5344CB8AC3E}">
        <p14:creationId xmlns:p14="http://schemas.microsoft.com/office/powerpoint/2010/main" val="3145400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ECF34C-B6DC-5B4F-BF37-16A8398FC382}"/>
              </a:ext>
            </a:extLst>
          </p:cNvPr>
          <p:cNvGrpSpPr/>
          <p:nvPr/>
        </p:nvGrpSpPr>
        <p:grpSpPr>
          <a:xfrm>
            <a:off x="762000" y="2209800"/>
            <a:ext cx="8305800" cy="2749550"/>
            <a:chOff x="838200" y="3429000"/>
            <a:chExt cx="8305800" cy="3060700"/>
          </a:xfrm>
        </p:grpSpPr>
        <p:pic>
          <p:nvPicPr>
            <p:cNvPr id="7" name="Picture 4">
              <a:extLst>
                <a:ext uri="{FF2B5EF4-FFF2-40B4-BE49-F238E27FC236}">
                  <a16:creationId xmlns:a16="http://schemas.microsoft.com/office/drawing/2014/main" id="{A1AE10F0-8511-0A46-98E0-9BC808344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62400"/>
              <a:ext cx="3729038"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3CCAB84E-8328-104B-9558-C8C5BD0EA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0" y="4267200"/>
              <a:ext cx="3302000" cy="2222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7">
              <a:extLst>
                <a:ext uri="{FF2B5EF4-FFF2-40B4-BE49-F238E27FC236}">
                  <a16:creationId xmlns:a16="http://schemas.microsoft.com/office/drawing/2014/main" id="{64A2C67F-1C77-C14C-86BE-87B81D8B3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3429000"/>
              <a:ext cx="8509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AutoShape 10">
              <a:extLst>
                <a:ext uri="{FF2B5EF4-FFF2-40B4-BE49-F238E27FC236}">
                  <a16:creationId xmlns:a16="http://schemas.microsoft.com/office/drawing/2014/main" id="{3788C0B6-CB2D-6C4C-AC60-F3D5DEA8DD94}"/>
                </a:ext>
              </a:extLst>
            </p:cNvPr>
            <p:cNvSpPr>
              <a:spLocks noChangeArrowheads="1"/>
            </p:cNvSpPr>
            <p:nvPr/>
          </p:nvSpPr>
          <p:spPr bwMode="auto">
            <a:xfrm>
              <a:off x="4800600" y="4724400"/>
              <a:ext cx="685800" cy="381000"/>
            </a:xfrm>
            <a:prstGeom prst="rightArrow">
              <a:avLst>
                <a:gd name="adj1" fmla="val 50000"/>
                <a:gd name="adj2" fmla="val 45000"/>
              </a:avLst>
            </a:prstGeom>
            <a:solidFill>
              <a:srgbClr val="FF0000"/>
            </a:solidFill>
            <a:ln w="9525">
              <a:solidFill>
                <a:srgbClr val="FF0000"/>
              </a:solidFill>
              <a:miter lim="800000"/>
              <a:headEnd/>
              <a:tailEnd/>
            </a:ln>
          </p:spPr>
          <p:txBody>
            <a:bodyPr wrap="none" anchor="ctr"/>
            <a:lstStyle/>
            <a:p>
              <a:endParaRPr lang="en-US"/>
            </a:p>
          </p:txBody>
        </p:sp>
      </p:grpSp>
      <p:sp>
        <p:nvSpPr>
          <p:cNvPr id="73729" name="Rectangle 2">
            <a:extLst>
              <a:ext uri="{FF2B5EF4-FFF2-40B4-BE49-F238E27FC236}">
                <a16:creationId xmlns:a16="http://schemas.microsoft.com/office/drawing/2014/main" id="{28625AF3-A5B6-5A42-8AE8-8EC47B5205E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First activity</a:t>
            </a:r>
          </a:p>
        </p:txBody>
      </p:sp>
      <p:sp>
        <p:nvSpPr>
          <p:cNvPr id="73730" name="Rectangle 3">
            <a:extLst>
              <a:ext uri="{FF2B5EF4-FFF2-40B4-BE49-F238E27FC236}">
                <a16:creationId xmlns:a16="http://schemas.microsoft.com/office/drawing/2014/main" id="{0D9685F9-22E2-FF4B-8DD7-650083753719}"/>
              </a:ext>
            </a:extLst>
          </p:cNvPr>
          <p:cNvSpPr>
            <a:spLocks noGrp="1" noChangeArrowheads="1"/>
          </p:cNvSpPr>
          <p:nvPr>
            <p:ph type="body" idx="1"/>
          </p:nvPr>
        </p:nvSpPr>
        <p:spPr>
          <a:xfrm>
            <a:off x="1114370" y="1066800"/>
            <a:ext cx="7199313" cy="4114800"/>
          </a:xfrm>
        </p:spPr>
        <p:txBody>
          <a:bodyPr/>
          <a:lstStyle/>
          <a:p>
            <a:pPr eaLnBrk="1" hangingPunct="1"/>
            <a:r>
              <a:rPr lang="en-US" altLang="en-US" dirty="0">
                <a:ea typeface="ＭＳ Ｐゴシック" panose="020B0600070205080204" pitchFamily="34" charset="-128"/>
              </a:rPr>
              <a:t>Batteries and bulbs </a:t>
            </a:r>
            <a:r>
              <a:rPr lang="en-US" altLang="en-US" dirty="0">
                <a:ea typeface="ＭＳ Ｐゴシック" panose="020B0600070205080204" pitchFamily="34" charset="-128"/>
                <a:sym typeface="Wingdings" pitchFamily="2" charset="2"/>
              </a:rPr>
              <a:t> general principles</a:t>
            </a:r>
            <a:endParaRPr lang="en-US" altLang="en-US" dirty="0">
              <a:ea typeface="ＭＳ Ｐゴシック" panose="020B0600070205080204" pitchFamily="34" charset="-128"/>
            </a:endParaRPr>
          </a:p>
          <a:p>
            <a:pPr lvl="1" eaLnBrk="1" hangingPunct="1"/>
            <a:r>
              <a:rPr lang="en-US" altLang="en-US" dirty="0">
                <a:ea typeface="ＭＳ Ｐゴシック" panose="020B0600070205080204" pitchFamily="34" charset="-128"/>
              </a:rPr>
              <a:t>Circuits are necessary for current flow</a:t>
            </a:r>
          </a:p>
          <a:p>
            <a:pPr lvl="1" eaLnBrk="1" hangingPunct="1"/>
            <a:r>
              <a:rPr lang="en-US" altLang="en-US" dirty="0">
                <a:ea typeface="ＭＳ Ｐゴシック" panose="020B0600070205080204" pitchFamily="34" charset="-128"/>
              </a:rPr>
              <a:t>Series circuits have the same current</a:t>
            </a:r>
          </a:p>
          <a:p>
            <a:pPr lvl="1" eaLnBrk="1" hangingPunct="1"/>
            <a:r>
              <a:rPr lang="en-US" altLang="en-US" dirty="0">
                <a:ea typeface="ＭＳ Ｐゴシック" panose="020B0600070205080204" pitchFamily="34" charset="-128"/>
              </a:rPr>
              <a:t>Parallel circuits have the same voltage</a:t>
            </a:r>
          </a:p>
          <a:p>
            <a:pPr lvl="1" eaLnBrk="1" hangingPunct="1"/>
            <a:endParaRPr lang="en-US" altLang="en-US" dirty="0">
              <a:ea typeface="ＭＳ Ｐゴシック" panose="020B0600070205080204" pitchFamily="34" charset="-128"/>
            </a:endParaRPr>
          </a:p>
          <a:p>
            <a:pPr lvl="1" eaLnBrk="1" hangingPunct="1"/>
            <a:endParaRPr lang="en-US" altLang="en-US" dirty="0">
              <a:ea typeface="ＭＳ Ｐゴシック" panose="020B0600070205080204" pitchFamily="34" charset="-128"/>
            </a:endParaRPr>
          </a:p>
          <a:p>
            <a:pPr lvl="1" eaLnBrk="1" hangingPunct="1"/>
            <a:endParaRPr lang="en-US" altLang="en-US" dirty="0">
              <a:ea typeface="ＭＳ Ｐゴシック" panose="020B0600070205080204" pitchFamily="34" charset="-128"/>
            </a:endParaRPr>
          </a:p>
          <a:p>
            <a:pPr lvl="1" eaLnBrk="1" hangingPunct="1"/>
            <a:endParaRPr lang="en-US" altLang="en-US" dirty="0">
              <a:ea typeface="ＭＳ Ｐゴシック" panose="020B0600070205080204" pitchFamily="34" charset="-128"/>
            </a:endParaRPr>
          </a:p>
          <a:p>
            <a:pPr lvl="1" eaLnBrk="1" hangingPunct="1"/>
            <a:endParaRPr lang="en-US" altLang="en-US" dirty="0">
              <a:ea typeface="ＭＳ Ｐゴシック" panose="020B0600070205080204" pitchFamily="34" charset="-128"/>
            </a:endParaRPr>
          </a:p>
          <a:p>
            <a:pPr lvl="1"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Later we learned …</a:t>
            </a:r>
          </a:p>
          <a:p>
            <a:pPr lvl="1" eaLnBrk="1" hangingPunct="1"/>
            <a:r>
              <a:rPr lang="en-US" altLang="en-US" dirty="0">
                <a:ea typeface="ＭＳ Ｐゴシック" panose="020B0600070205080204" pitchFamily="34" charset="-128"/>
              </a:rPr>
              <a:t>A device’s V and I are related by the I-V curve</a:t>
            </a:r>
          </a:p>
          <a:p>
            <a:pPr lvl="2" eaLnBrk="1" hangingPunct="1"/>
            <a:r>
              <a:rPr lang="en-US" altLang="en-US" dirty="0">
                <a:ea typeface="ＭＳ Ｐゴシック" panose="020B0600070205080204" pitchFamily="34" charset="-128"/>
              </a:rPr>
              <a:t>Resistors are linear</a:t>
            </a:r>
          </a:p>
          <a:p>
            <a:pPr lvl="2" eaLnBrk="1" hangingPunct="1"/>
            <a:r>
              <a:rPr lang="en-US" altLang="en-US" dirty="0">
                <a:ea typeface="ＭＳ Ｐゴシック" panose="020B0600070205080204" pitchFamily="34" charset="-128"/>
              </a:rPr>
              <a:t>Diodes are horizontal and vertical, characterized by </a:t>
            </a:r>
            <a:r>
              <a:rPr lang="en-US" altLang="en-US" dirty="0" err="1">
                <a:ea typeface="ＭＳ Ｐゴシック" panose="020B0600070205080204" pitchFamily="34" charset="-128"/>
              </a:rPr>
              <a:t>V</a:t>
            </a:r>
            <a:r>
              <a:rPr lang="en-US" altLang="en-US" baseline="-25000" dirty="0" err="1">
                <a:ea typeface="ＭＳ Ｐゴシック" panose="020B0600070205080204" pitchFamily="34" charset="-128"/>
              </a:rPr>
              <a:t>forward</a:t>
            </a:r>
            <a:r>
              <a:rPr lang="en-US" altLang="en-US" dirty="0">
                <a:ea typeface="ＭＳ Ｐゴシック" panose="020B0600070205080204" pitchFamily="34" charset="-128"/>
              </a:rPr>
              <a:t> (the ”knee”) and </a:t>
            </a:r>
            <a:r>
              <a:rPr lang="en-US" altLang="en-US" dirty="0" err="1">
                <a:ea typeface="ＭＳ Ｐゴシック" panose="020B0600070205080204" pitchFamily="34" charset="-128"/>
              </a:rPr>
              <a:t>V</a:t>
            </a:r>
            <a:r>
              <a:rPr lang="en-US" altLang="en-US" baseline="-25000" dirty="0" err="1">
                <a:ea typeface="ＭＳ Ｐゴシック" panose="020B0600070205080204" pitchFamily="34" charset="-128"/>
              </a:rPr>
              <a:t>zener</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554163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Algebraic Rules</a:t>
            </a:r>
          </a:p>
        </p:txBody>
      </p:sp>
      <p:sp>
        <p:nvSpPr>
          <p:cNvPr id="3" name="Content Placeholder 2"/>
          <p:cNvSpPr>
            <a:spLocks noGrp="1"/>
          </p:cNvSpPr>
          <p:nvPr>
            <p:ph idx="1"/>
          </p:nvPr>
        </p:nvSpPr>
        <p:spPr>
          <a:xfrm>
            <a:off x="457200" y="1600200"/>
            <a:ext cx="8229600" cy="5105400"/>
          </a:xfrm>
        </p:spPr>
        <p:txBody>
          <a:bodyPr>
            <a:normAutofit fontScale="92500" lnSpcReduction="10000"/>
          </a:bodyPr>
          <a:lstStyle/>
          <a:p>
            <a:r>
              <a:rPr lang="en-US" dirty="0"/>
              <a:t>Key rules</a:t>
            </a:r>
          </a:p>
          <a:p>
            <a:pPr lvl="1"/>
            <a:r>
              <a:rPr lang="en-US" dirty="0"/>
              <a:t>Ohm’s Law: V = IR</a:t>
            </a:r>
          </a:p>
          <a:p>
            <a:pPr lvl="1"/>
            <a:r>
              <a:rPr lang="en-US" dirty="0"/>
              <a:t>Watt’s Law: P = VI = V</a:t>
            </a:r>
            <a:r>
              <a:rPr lang="en-US" baseline="30000" dirty="0"/>
              <a:t>2</a:t>
            </a:r>
            <a:r>
              <a:rPr lang="en-US" dirty="0"/>
              <a:t>/R = I</a:t>
            </a:r>
            <a:r>
              <a:rPr lang="en-US" baseline="30000" dirty="0"/>
              <a:t>2</a:t>
            </a:r>
            <a:r>
              <a:rPr lang="en-US" dirty="0"/>
              <a:t>R</a:t>
            </a:r>
          </a:p>
          <a:p>
            <a:pPr lvl="1"/>
            <a:r>
              <a:rPr lang="en-US" dirty="0" err="1"/>
              <a:t>Kirchoff’s</a:t>
            </a:r>
            <a:r>
              <a:rPr lang="en-US" dirty="0"/>
              <a:t> Voltage Law (KVL): </a:t>
            </a:r>
            <a:r>
              <a:rPr lang="en-US" dirty="0">
                <a:latin typeface="Symbol" charset="2"/>
                <a:cs typeface="Symbol" charset="2"/>
              </a:rPr>
              <a:t>S</a:t>
            </a:r>
            <a:r>
              <a:rPr lang="en-US" dirty="0"/>
              <a:t>V=0 around any loop</a:t>
            </a:r>
          </a:p>
          <a:p>
            <a:pPr lvl="1"/>
            <a:r>
              <a:rPr lang="en-US" dirty="0" err="1"/>
              <a:t>Kirchoff’s</a:t>
            </a:r>
            <a:r>
              <a:rPr lang="en-US" dirty="0"/>
              <a:t> Current Law (KCL): </a:t>
            </a:r>
            <a:r>
              <a:rPr lang="en-US" dirty="0">
                <a:latin typeface="Symbol" charset="2"/>
                <a:cs typeface="Symbol" charset="2"/>
              </a:rPr>
              <a:t>S</a:t>
            </a:r>
            <a:r>
              <a:rPr lang="en-US" dirty="0"/>
              <a:t>I=0 into or out of any node</a:t>
            </a:r>
          </a:p>
          <a:p>
            <a:r>
              <a:rPr lang="en-US" dirty="0"/>
              <a:t>I-V curves are a useful way to characterize devices </a:t>
            </a:r>
          </a:p>
          <a:p>
            <a:pPr lvl="2"/>
            <a:r>
              <a:rPr lang="en-US" dirty="0"/>
              <a:t>Thus are often called “characteristic curves”</a:t>
            </a:r>
          </a:p>
          <a:p>
            <a:pPr lvl="1"/>
            <a:r>
              <a:rPr lang="en-US" dirty="0"/>
              <a:t>Diodes are electrical “check-valves” – allow current flow in one direction</a:t>
            </a:r>
          </a:p>
          <a:p>
            <a:pPr lvl="1"/>
            <a:r>
              <a:rPr lang="en-US" dirty="0"/>
              <a:t>Resistors turn current into voltage and turn voltage sources into current sources … (please read that sentence again …)</a:t>
            </a:r>
          </a:p>
          <a:p>
            <a:pPr lvl="1"/>
            <a:r>
              <a:rPr lang="en-US" dirty="0"/>
              <a:t>BJTs have 3 terminals </a:t>
            </a:r>
            <a:r>
              <a:rPr lang="en-US" dirty="0">
                <a:sym typeface="Wingdings" pitchFamily="2" charset="2"/>
              </a:rPr>
              <a:t> 2 circuits, </a:t>
            </a:r>
            <a:r>
              <a:rPr lang="en-US" dirty="0" err="1">
                <a:sym typeface="Wingdings" pitchFamily="2" charset="2"/>
              </a:rPr>
              <a:t>i</a:t>
            </a:r>
            <a:r>
              <a:rPr lang="en-US" baseline="-25000" dirty="0" err="1">
                <a:sym typeface="Wingdings" pitchFamily="2" charset="2"/>
              </a:rPr>
              <a:t>B</a:t>
            </a:r>
            <a:r>
              <a:rPr lang="en-US" dirty="0">
                <a:sym typeface="Wingdings" pitchFamily="2" charset="2"/>
              </a:rPr>
              <a:t> controls I</a:t>
            </a:r>
            <a:r>
              <a:rPr lang="en-US" baseline="-25000" dirty="0">
                <a:sym typeface="Wingdings" pitchFamily="2" charset="2"/>
              </a:rPr>
              <a:t>C</a:t>
            </a:r>
            <a:r>
              <a:rPr lang="en-US" dirty="0">
                <a:sym typeface="Wingdings" pitchFamily="2" charset="2"/>
              </a:rPr>
              <a:t>, in the linear range, </a:t>
            </a:r>
            <a:r>
              <a:rPr lang="en-US" dirty="0" err="1">
                <a:sym typeface="Wingdings" pitchFamily="2" charset="2"/>
              </a:rPr>
              <a:t>i</a:t>
            </a:r>
            <a:r>
              <a:rPr lang="en-US" baseline="-25000" dirty="0" err="1">
                <a:sym typeface="Wingdings" pitchFamily="2" charset="2"/>
              </a:rPr>
              <a:t>C</a:t>
            </a:r>
            <a:r>
              <a:rPr lang="en-US" dirty="0">
                <a:sym typeface="Wingdings" pitchFamily="2" charset="2"/>
              </a:rPr>
              <a:t> = </a:t>
            </a:r>
            <a:r>
              <a:rPr lang="en-US" dirty="0" err="1">
                <a:sym typeface="Wingdings" pitchFamily="2" charset="2"/>
              </a:rPr>
              <a:t>h</a:t>
            </a:r>
            <a:r>
              <a:rPr lang="en-US" baseline="-25000" dirty="0" err="1">
                <a:sym typeface="Wingdings" pitchFamily="2" charset="2"/>
              </a:rPr>
              <a:t>fe</a:t>
            </a:r>
            <a:r>
              <a:rPr lang="en-US" dirty="0" err="1">
                <a:sym typeface="Wingdings" pitchFamily="2" charset="2"/>
              </a:rPr>
              <a:t>I</a:t>
            </a:r>
            <a:r>
              <a:rPr lang="en-US" baseline="-25000" dirty="0" err="1">
                <a:sym typeface="Wingdings" pitchFamily="2" charset="2"/>
              </a:rPr>
              <a:t>B</a:t>
            </a:r>
            <a:r>
              <a:rPr lang="en-US" dirty="0"/>
              <a:t> , but often we use BJTs as switches in saturation</a:t>
            </a:r>
          </a:p>
          <a:p>
            <a:r>
              <a:rPr lang="en-US" dirty="0"/>
              <a:t>Start with simple (linear) models, modify </a:t>
            </a:r>
            <a:r>
              <a:rPr lang="en-US" i="1" dirty="0"/>
              <a:t>as necessary</a:t>
            </a:r>
            <a:r>
              <a:rPr lang="en-US" dirty="0"/>
              <a:t> if those models don’t work</a:t>
            </a:r>
          </a:p>
        </p:txBody>
      </p:sp>
    </p:spTree>
    <p:extLst>
      <p:ext uri="{BB962C8B-B14F-4D97-AF65-F5344CB8AC3E}">
        <p14:creationId xmlns:p14="http://schemas.microsoft.com/office/powerpoint/2010/main" val="4141368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pPr eaLnBrk="1" hangingPunct="1"/>
            <a:r>
              <a:rPr lang="en-US" dirty="0">
                <a:solidFill>
                  <a:srgbClr val="FF0000"/>
                </a:solidFill>
                <a:latin typeface="Arial" charset="0"/>
                <a:ea typeface="ＭＳ Ｐゴシック" charset="0"/>
                <a:cs typeface="ＭＳ Ｐゴシック" charset="0"/>
              </a:rPr>
              <a:t>Memorize this!!</a:t>
            </a:r>
          </a:p>
        </p:txBody>
      </p:sp>
      <p:sp>
        <p:nvSpPr>
          <p:cNvPr id="4" name="TextBox 3"/>
          <p:cNvSpPr txBox="1">
            <a:spLocks noChangeArrowheads="1"/>
          </p:cNvSpPr>
          <p:nvPr/>
        </p:nvSpPr>
        <p:spPr bwMode="auto">
          <a:xfrm>
            <a:off x="4724400" y="1600200"/>
            <a:ext cx="37338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What’s </a:t>
            </a:r>
            <a:r>
              <a:rPr lang="en-US" dirty="0" err="1"/>
              <a:t>V</a:t>
            </a:r>
            <a:r>
              <a:rPr lang="en-US" baseline="-25000" dirty="0" err="1"/>
              <a:t>b</a:t>
            </a:r>
            <a:r>
              <a:rPr lang="en-US" dirty="0"/>
              <a:t>? (I.e., </a:t>
            </a:r>
            <a:r>
              <a:rPr lang="en-US" dirty="0" err="1"/>
              <a:t>V</a:t>
            </a:r>
            <a:r>
              <a:rPr lang="en-US" baseline="-25000" dirty="0" err="1"/>
              <a:t>b</a:t>
            </a:r>
            <a:r>
              <a:rPr lang="en-US" dirty="0" err="1"/>
              <a:t>-V</a:t>
            </a:r>
            <a:r>
              <a:rPr lang="en-US" baseline="-25000" dirty="0" err="1"/>
              <a:t>c</a:t>
            </a:r>
            <a:r>
              <a:rPr lang="en-US" dirty="0"/>
              <a:t>)  </a:t>
            </a:r>
          </a:p>
          <a:p>
            <a:endParaRPr lang="en-US" dirty="0"/>
          </a:p>
        </p:txBody>
      </p:sp>
      <p:sp>
        <p:nvSpPr>
          <p:cNvPr id="44052" name="Ink 17"/>
          <p:cNvSpPr>
            <a:spLocks noRot="1" noChangeAspect="1" noEditPoints="1" noChangeArrowheads="1" noChangeShapeType="1" noTextEdit="1"/>
          </p:cNvSpPr>
          <p:nvPr/>
        </p:nvSpPr>
        <p:spPr bwMode="auto">
          <a:xfrm>
            <a:off x="5975350" y="4471988"/>
            <a:ext cx="1588" cy="1587"/>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extrusionOk="0">
                <a:moveTo>
                  <a:pt x="0" y="0"/>
                </a:moveTo>
                <a:lnTo>
                  <a:pt x="0" y="0"/>
                </a:lnTo>
              </a:path>
            </a:pathLst>
          </a:custGeom>
          <a:noFill/>
          <a:ln w="1905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pic>
        <p:nvPicPr>
          <p:cNvPr id="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28800"/>
            <a:ext cx="3886200" cy="286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Ink 3"/>
          <p:cNvSpPr>
            <a:spLocks noRot="1" noChangeAspect="1" noEditPoints="1" noChangeArrowheads="1" noChangeShapeType="1" noTextEdit="1"/>
          </p:cNvSpPr>
          <p:nvPr/>
        </p:nvSpPr>
        <p:spPr bwMode="auto">
          <a:xfrm>
            <a:off x="1089025" y="3095625"/>
            <a:ext cx="158750" cy="293688"/>
          </a:xfrm>
          <a:custGeom>
            <a:avLst/>
            <a:gdLst>
              <a:gd name="T0" fmla="*/ 0 w 441"/>
              <a:gd name="T1" fmla="*/ 2147483647 h 813"/>
              <a:gd name="T2" fmla="*/ 653101820 w 441"/>
              <a:gd name="T3" fmla="*/ 2147483647 h 813"/>
              <a:gd name="T4" fmla="*/ 2005825689 w 441"/>
              <a:gd name="T5" fmla="*/ 2147483647 h 813"/>
              <a:gd name="T6" fmla="*/ 2147483647 w 441"/>
              <a:gd name="T7" fmla="*/ 2147483647 h 813"/>
              <a:gd name="T8" fmla="*/ 2147483647 w 441"/>
              <a:gd name="T9" fmla="*/ 2147483647 h 813"/>
              <a:gd name="T10" fmla="*/ 2147483647 w 441"/>
              <a:gd name="T11" fmla="*/ 2147483647 h 813"/>
              <a:gd name="T12" fmla="*/ 2147483647 w 441"/>
              <a:gd name="T13" fmla="*/ 2147483647 h 813"/>
              <a:gd name="T14" fmla="*/ 2147483647 w 441"/>
              <a:gd name="T15" fmla="*/ 2147483647 h 813"/>
              <a:gd name="T16" fmla="*/ 2147483647 w 441"/>
              <a:gd name="T17" fmla="*/ 2147483647 h 813"/>
              <a:gd name="T18" fmla="*/ 2147483647 w 441"/>
              <a:gd name="T19" fmla="*/ 2147483647 h 813"/>
              <a:gd name="T20" fmla="*/ 2147483647 w 441"/>
              <a:gd name="T21" fmla="*/ 2147483647 h 813"/>
              <a:gd name="T22" fmla="*/ 2147483647 w 441"/>
              <a:gd name="T23" fmla="*/ 2147483647 h 813"/>
              <a:gd name="T24" fmla="*/ 2147483647 w 441"/>
              <a:gd name="T25" fmla="*/ 2147483647 h 813"/>
              <a:gd name="T26" fmla="*/ 2147483647 w 441"/>
              <a:gd name="T27" fmla="*/ 2147483647 h 813"/>
              <a:gd name="T28" fmla="*/ 2147483647 w 441"/>
              <a:gd name="T29" fmla="*/ 2147483647 h 813"/>
              <a:gd name="T30" fmla="*/ 2147483647 w 441"/>
              <a:gd name="T31" fmla="*/ 2147483647 h 813"/>
              <a:gd name="T32" fmla="*/ 2147483647 w 441"/>
              <a:gd name="T33" fmla="*/ 2147483647 h 813"/>
              <a:gd name="T34" fmla="*/ 2147483647 w 441"/>
              <a:gd name="T35" fmla="*/ 848473663 h 813"/>
              <a:gd name="T36" fmla="*/ 2147483647 w 441"/>
              <a:gd name="T37" fmla="*/ 141455746 h 813"/>
              <a:gd name="T38" fmla="*/ 2147483647 w 441"/>
              <a:gd name="T39" fmla="*/ 2147483647 h 813"/>
              <a:gd name="T40" fmla="*/ 2147483647 w 441"/>
              <a:gd name="T41" fmla="*/ 2147483647 h 813"/>
              <a:gd name="T42" fmla="*/ 2147483647 w 441"/>
              <a:gd name="T43" fmla="*/ 2147483647 h 813"/>
              <a:gd name="T44" fmla="*/ 2147483647 w 441"/>
              <a:gd name="T45" fmla="*/ 2147483647 h 813"/>
              <a:gd name="T46" fmla="*/ 2147483647 w 441"/>
              <a:gd name="T47" fmla="*/ 2147483647 h 813"/>
              <a:gd name="T48" fmla="*/ 2147483647 w 441"/>
              <a:gd name="T49" fmla="*/ 2147483647 h 813"/>
              <a:gd name="T50" fmla="*/ 2147483647 w 441"/>
              <a:gd name="T51" fmla="*/ 2147483647 h 813"/>
              <a:gd name="T52" fmla="*/ 2147483647 w 441"/>
              <a:gd name="T53" fmla="*/ 2147483647 h 813"/>
              <a:gd name="T54" fmla="*/ 2147483647 w 441"/>
              <a:gd name="T55" fmla="*/ 2147483647 h 813"/>
              <a:gd name="T56" fmla="*/ 2147483647 w 441"/>
              <a:gd name="T57" fmla="*/ 2147483647 h 813"/>
              <a:gd name="T58" fmla="*/ 2147483647 w 441"/>
              <a:gd name="T59" fmla="*/ 2147483647 h 813"/>
              <a:gd name="T60" fmla="*/ 2147483647 w 441"/>
              <a:gd name="T61" fmla="*/ 2147483647 h 813"/>
              <a:gd name="T62" fmla="*/ 2147483647 w 441"/>
              <a:gd name="T63" fmla="*/ 2147483647 h 8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41"/>
              <a:gd name="T97" fmla="*/ 0 h 813"/>
              <a:gd name="T98" fmla="*/ 441 w 441"/>
              <a:gd name="T99" fmla="*/ 813 h 8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41" h="813" extrusionOk="0">
                <a:moveTo>
                  <a:pt x="0" y="145"/>
                </a:moveTo>
                <a:cubicBezTo>
                  <a:pt x="0" y="148"/>
                  <a:pt x="0" y="150"/>
                  <a:pt x="0" y="153"/>
                </a:cubicBezTo>
                <a:cubicBezTo>
                  <a:pt x="5" y="155"/>
                  <a:pt x="-1" y="155"/>
                  <a:pt x="4" y="156"/>
                </a:cubicBezTo>
                <a:cubicBezTo>
                  <a:pt x="8" y="157"/>
                  <a:pt x="10" y="155"/>
                  <a:pt x="14" y="156"/>
                </a:cubicBezTo>
                <a:cubicBezTo>
                  <a:pt x="16" y="161"/>
                  <a:pt x="20" y="167"/>
                  <a:pt x="23" y="172"/>
                </a:cubicBezTo>
                <a:cubicBezTo>
                  <a:pt x="32" y="190"/>
                  <a:pt x="37" y="209"/>
                  <a:pt x="43" y="227"/>
                </a:cubicBezTo>
                <a:cubicBezTo>
                  <a:pt x="49" y="243"/>
                  <a:pt x="46" y="256"/>
                  <a:pt x="50" y="272"/>
                </a:cubicBezTo>
                <a:cubicBezTo>
                  <a:pt x="53" y="287"/>
                  <a:pt x="54" y="300"/>
                  <a:pt x="57" y="315"/>
                </a:cubicBezTo>
                <a:cubicBezTo>
                  <a:pt x="60" y="333"/>
                  <a:pt x="63" y="350"/>
                  <a:pt x="66" y="368"/>
                </a:cubicBezTo>
                <a:cubicBezTo>
                  <a:pt x="69" y="385"/>
                  <a:pt x="71" y="401"/>
                  <a:pt x="76" y="418"/>
                </a:cubicBezTo>
                <a:cubicBezTo>
                  <a:pt x="79" y="428"/>
                  <a:pt x="83" y="441"/>
                  <a:pt x="86" y="450"/>
                </a:cubicBezTo>
                <a:cubicBezTo>
                  <a:pt x="90" y="461"/>
                  <a:pt x="93" y="473"/>
                  <a:pt x="96" y="484"/>
                </a:cubicBezTo>
                <a:cubicBezTo>
                  <a:pt x="99" y="493"/>
                  <a:pt x="100" y="502"/>
                  <a:pt x="103" y="511"/>
                </a:cubicBezTo>
                <a:cubicBezTo>
                  <a:pt x="105" y="519"/>
                  <a:pt x="111" y="525"/>
                  <a:pt x="113" y="532"/>
                </a:cubicBezTo>
                <a:cubicBezTo>
                  <a:pt x="115" y="539"/>
                  <a:pt x="115" y="546"/>
                  <a:pt x="116" y="553"/>
                </a:cubicBezTo>
                <a:cubicBezTo>
                  <a:pt x="116" y="555"/>
                  <a:pt x="118" y="567"/>
                  <a:pt x="119" y="569"/>
                </a:cubicBezTo>
                <a:cubicBezTo>
                  <a:pt x="119" y="570"/>
                  <a:pt x="124" y="573"/>
                  <a:pt x="126" y="577"/>
                </a:cubicBezTo>
                <a:cubicBezTo>
                  <a:pt x="128" y="582"/>
                  <a:pt x="131" y="585"/>
                  <a:pt x="133" y="590"/>
                </a:cubicBezTo>
                <a:cubicBezTo>
                  <a:pt x="136" y="596"/>
                  <a:pt x="141" y="603"/>
                  <a:pt x="143" y="608"/>
                </a:cubicBezTo>
                <a:cubicBezTo>
                  <a:pt x="145" y="612"/>
                  <a:pt x="144" y="616"/>
                  <a:pt x="146" y="619"/>
                </a:cubicBezTo>
                <a:cubicBezTo>
                  <a:pt x="151" y="630"/>
                  <a:pt x="148" y="622"/>
                  <a:pt x="149" y="627"/>
                </a:cubicBezTo>
                <a:cubicBezTo>
                  <a:pt x="149" y="628"/>
                  <a:pt x="149" y="629"/>
                  <a:pt x="149" y="630"/>
                </a:cubicBezTo>
                <a:cubicBezTo>
                  <a:pt x="150" y="625"/>
                  <a:pt x="152" y="628"/>
                  <a:pt x="152" y="622"/>
                </a:cubicBezTo>
                <a:cubicBezTo>
                  <a:pt x="152" y="614"/>
                  <a:pt x="155" y="609"/>
                  <a:pt x="156" y="603"/>
                </a:cubicBezTo>
                <a:cubicBezTo>
                  <a:pt x="158" y="594"/>
                  <a:pt x="160" y="585"/>
                  <a:pt x="162" y="577"/>
                </a:cubicBezTo>
                <a:cubicBezTo>
                  <a:pt x="165" y="562"/>
                  <a:pt x="168" y="547"/>
                  <a:pt x="172" y="532"/>
                </a:cubicBezTo>
                <a:cubicBezTo>
                  <a:pt x="177" y="512"/>
                  <a:pt x="182" y="491"/>
                  <a:pt x="189" y="471"/>
                </a:cubicBezTo>
                <a:cubicBezTo>
                  <a:pt x="195" y="452"/>
                  <a:pt x="203" y="434"/>
                  <a:pt x="209" y="415"/>
                </a:cubicBezTo>
                <a:cubicBezTo>
                  <a:pt x="217" y="391"/>
                  <a:pt x="225" y="366"/>
                  <a:pt x="232" y="341"/>
                </a:cubicBezTo>
                <a:cubicBezTo>
                  <a:pt x="240" y="312"/>
                  <a:pt x="244" y="283"/>
                  <a:pt x="252" y="254"/>
                </a:cubicBezTo>
                <a:cubicBezTo>
                  <a:pt x="258" y="232"/>
                  <a:pt x="267" y="212"/>
                  <a:pt x="272" y="190"/>
                </a:cubicBezTo>
                <a:cubicBezTo>
                  <a:pt x="278" y="164"/>
                  <a:pt x="286" y="141"/>
                  <a:pt x="295" y="116"/>
                </a:cubicBezTo>
                <a:cubicBezTo>
                  <a:pt x="299" y="103"/>
                  <a:pt x="302" y="91"/>
                  <a:pt x="308" y="79"/>
                </a:cubicBezTo>
                <a:cubicBezTo>
                  <a:pt x="310" y="74"/>
                  <a:pt x="315" y="68"/>
                  <a:pt x="315" y="63"/>
                </a:cubicBezTo>
                <a:cubicBezTo>
                  <a:pt x="314" y="53"/>
                  <a:pt x="307" y="56"/>
                  <a:pt x="311" y="40"/>
                </a:cubicBezTo>
                <a:cubicBezTo>
                  <a:pt x="313" y="33"/>
                  <a:pt x="317" y="24"/>
                  <a:pt x="321" y="18"/>
                </a:cubicBezTo>
                <a:cubicBezTo>
                  <a:pt x="325" y="13"/>
                  <a:pt x="328" y="8"/>
                  <a:pt x="331" y="5"/>
                </a:cubicBezTo>
                <a:cubicBezTo>
                  <a:pt x="334" y="2"/>
                  <a:pt x="327" y="4"/>
                  <a:pt x="331" y="3"/>
                </a:cubicBezTo>
                <a:cubicBezTo>
                  <a:pt x="334" y="3"/>
                  <a:pt x="336" y="3"/>
                  <a:pt x="338" y="5"/>
                </a:cubicBezTo>
              </a:path>
              <a:path w="441" h="813" extrusionOk="0">
                <a:moveTo>
                  <a:pt x="295" y="595"/>
                </a:moveTo>
                <a:cubicBezTo>
                  <a:pt x="303" y="601"/>
                  <a:pt x="295" y="599"/>
                  <a:pt x="301" y="598"/>
                </a:cubicBezTo>
                <a:cubicBezTo>
                  <a:pt x="307" y="597"/>
                  <a:pt x="312" y="593"/>
                  <a:pt x="315" y="590"/>
                </a:cubicBezTo>
                <a:cubicBezTo>
                  <a:pt x="310" y="588"/>
                  <a:pt x="307" y="585"/>
                  <a:pt x="301" y="585"/>
                </a:cubicBezTo>
                <a:cubicBezTo>
                  <a:pt x="292" y="585"/>
                  <a:pt x="282" y="593"/>
                  <a:pt x="275" y="598"/>
                </a:cubicBezTo>
                <a:cubicBezTo>
                  <a:pt x="264" y="605"/>
                  <a:pt x="256" y="617"/>
                  <a:pt x="248" y="627"/>
                </a:cubicBezTo>
                <a:cubicBezTo>
                  <a:pt x="239" y="639"/>
                  <a:pt x="229" y="650"/>
                  <a:pt x="222" y="664"/>
                </a:cubicBezTo>
                <a:cubicBezTo>
                  <a:pt x="215" y="678"/>
                  <a:pt x="214" y="690"/>
                  <a:pt x="212" y="704"/>
                </a:cubicBezTo>
                <a:cubicBezTo>
                  <a:pt x="210" y="718"/>
                  <a:pt x="207" y="734"/>
                  <a:pt x="209" y="749"/>
                </a:cubicBezTo>
                <a:cubicBezTo>
                  <a:pt x="211" y="763"/>
                  <a:pt x="223" y="782"/>
                  <a:pt x="232" y="791"/>
                </a:cubicBezTo>
                <a:cubicBezTo>
                  <a:pt x="242" y="802"/>
                  <a:pt x="254" y="810"/>
                  <a:pt x="268" y="812"/>
                </a:cubicBezTo>
                <a:cubicBezTo>
                  <a:pt x="285" y="814"/>
                  <a:pt x="302" y="812"/>
                  <a:pt x="318" y="807"/>
                </a:cubicBezTo>
                <a:cubicBezTo>
                  <a:pt x="339" y="800"/>
                  <a:pt x="367" y="788"/>
                  <a:pt x="384" y="773"/>
                </a:cubicBezTo>
                <a:cubicBezTo>
                  <a:pt x="397" y="762"/>
                  <a:pt x="418" y="745"/>
                  <a:pt x="427" y="730"/>
                </a:cubicBezTo>
                <a:cubicBezTo>
                  <a:pt x="434" y="719"/>
                  <a:pt x="441" y="698"/>
                  <a:pt x="440" y="685"/>
                </a:cubicBezTo>
                <a:cubicBezTo>
                  <a:pt x="439" y="668"/>
                  <a:pt x="432" y="654"/>
                  <a:pt x="424" y="640"/>
                </a:cubicBezTo>
                <a:cubicBezTo>
                  <a:pt x="415" y="625"/>
                  <a:pt x="403" y="615"/>
                  <a:pt x="387" y="608"/>
                </a:cubicBezTo>
                <a:cubicBezTo>
                  <a:pt x="370" y="600"/>
                  <a:pt x="349" y="591"/>
                  <a:pt x="331" y="587"/>
                </a:cubicBezTo>
                <a:cubicBezTo>
                  <a:pt x="321" y="585"/>
                  <a:pt x="310" y="588"/>
                  <a:pt x="301" y="590"/>
                </a:cubicBezTo>
                <a:cubicBezTo>
                  <a:pt x="289" y="593"/>
                  <a:pt x="284" y="597"/>
                  <a:pt x="275" y="606"/>
                </a:cubicBezTo>
                <a:cubicBezTo>
                  <a:pt x="266" y="616"/>
                  <a:pt x="258" y="623"/>
                  <a:pt x="252" y="635"/>
                </a:cubicBezTo>
                <a:cubicBezTo>
                  <a:pt x="250" y="639"/>
                  <a:pt x="243" y="646"/>
                  <a:pt x="242" y="648"/>
                </a:cubicBezTo>
                <a:cubicBezTo>
                  <a:pt x="242" y="649"/>
                  <a:pt x="242" y="650"/>
                  <a:pt x="242" y="651"/>
                </a:cubicBezTo>
                <a:cubicBezTo>
                  <a:pt x="251" y="649"/>
                  <a:pt x="242" y="650"/>
                  <a:pt x="255" y="651"/>
                </a:cubicBezTo>
                <a:cubicBezTo>
                  <a:pt x="257" y="651"/>
                  <a:pt x="260" y="651"/>
                  <a:pt x="262" y="651"/>
                </a:cubicBez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4" name="Ink 4"/>
          <p:cNvSpPr>
            <a:spLocks noRot="1" noChangeAspect="1" noEditPoints="1" noChangeArrowheads="1" noChangeShapeType="1" noTextEdit="1"/>
          </p:cNvSpPr>
          <p:nvPr/>
        </p:nvSpPr>
        <p:spPr bwMode="auto">
          <a:xfrm>
            <a:off x="2286000" y="2428875"/>
            <a:ext cx="201613" cy="279400"/>
          </a:xfrm>
          <a:custGeom>
            <a:avLst/>
            <a:gdLst>
              <a:gd name="T0" fmla="*/ 1239672648 w 556"/>
              <a:gd name="T1" fmla="*/ 2147483647 h 773"/>
              <a:gd name="T2" fmla="*/ 1716449681 w 556"/>
              <a:gd name="T3" fmla="*/ 2124945796 h 773"/>
              <a:gd name="T4" fmla="*/ 1716449681 w 556"/>
              <a:gd name="T5" fmla="*/ 1983326502 h 773"/>
              <a:gd name="T6" fmla="*/ 1716449681 w 556"/>
              <a:gd name="T7" fmla="*/ 1747250491 h 773"/>
              <a:gd name="T8" fmla="*/ 1859508972 w 556"/>
              <a:gd name="T9" fmla="*/ 2147483647 h 773"/>
              <a:gd name="T10" fmla="*/ 2050167424 w 556"/>
              <a:gd name="T11" fmla="*/ 2147483647 h 773"/>
              <a:gd name="T12" fmla="*/ 1859508972 w 556"/>
              <a:gd name="T13" fmla="*/ 2147483647 h 773"/>
              <a:gd name="T14" fmla="*/ 1382732301 w 556"/>
              <a:gd name="T15" fmla="*/ 2147483647 h 773"/>
              <a:gd name="T16" fmla="*/ 429178235 w 556"/>
              <a:gd name="T17" fmla="*/ 2147483647 h 773"/>
              <a:gd name="T18" fmla="*/ 619836324 w 556"/>
              <a:gd name="T19" fmla="*/ 2147483647 h 773"/>
              <a:gd name="T20" fmla="*/ 429178235 w 556"/>
              <a:gd name="T21" fmla="*/ 2147483647 h 773"/>
              <a:gd name="T22" fmla="*/ 619836324 w 556"/>
              <a:gd name="T23" fmla="*/ 2147483647 h 773"/>
              <a:gd name="T24" fmla="*/ 619836324 w 556"/>
              <a:gd name="T25" fmla="*/ 2147483647 h 773"/>
              <a:gd name="T26" fmla="*/ 619836324 w 556"/>
              <a:gd name="T27" fmla="*/ 2147483647 h 773"/>
              <a:gd name="T28" fmla="*/ 429178235 w 556"/>
              <a:gd name="T29" fmla="*/ 2147483647 h 773"/>
              <a:gd name="T30" fmla="*/ 143059291 w 556"/>
              <a:gd name="T31" fmla="*/ 2147483647 h 773"/>
              <a:gd name="T32" fmla="*/ 0 w 556"/>
              <a:gd name="T33" fmla="*/ 2147483647 h 773"/>
              <a:gd name="T34" fmla="*/ 143059291 w 556"/>
              <a:gd name="T35" fmla="*/ 2147483647 h 773"/>
              <a:gd name="T36" fmla="*/ 429178235 w 556"/>
              <a:gd name="T37" fmla="*/ 2147483647 h 773"/>
              <a:gd name="T38" fmla="*/ 2147483647 w 556"/>
              <a:gd name="T39" fmla="*/ 2147483647 h 773"/>
              <a:gd name="T40" fmla="*/ 2147483647 w 556"/>
              <a:gd name="T41" fmla="*/ 2147483647 h 773"/>
              <a:gd name="T42" fmla="*/ 2147483647 w 556"/>
              <a:gd name="T43" fmla="*/ 849978535 h 773"/>
              <a:gd name="T44" fmla="*/ 2147483647 w 556"/>
              <a:gd name="T45" fmla="*/ 94456718 h 773"/>
              <a:gd name="T46" fmla="*/ 2147483647 w 556"/>
              <a:gd name="T47" fmla="*/ 377826150 h 773"/>
              <a:gd name="T48" fmla="*/ 2147483647 w 556"/>
              <a:gd name="T49" fmla="*/ 2147483647 h 773"/>
              <a:gd name="T50" fmla="*/ 2147483647 w 556"/>
              <a:gd name="T51" fmla="*/ 2147483647 h 773"/>
              <a:gd name="T52" fmla="*/ 2147483647 w 556"/>
              <a:gd name="T53" fmla="*/ 2147483647 h 773"/>
              <a:gd name="T54" fmla="*/ 2147483647 w 556"/>
              <a:gd name="T55" fmla="*/ 2147483647 h 773"/>
              <a:gd name="T56" fmla="*/ 2147483647 w 556"/>
              <a:gd name="T57" fmla="*/ 2147483647 h 773"/>
              <a:gd name="T58" fmla="*/ 2147483647 w 556"/>
              <a:gd name="T59" fmla="*/ 2147483647 h 773"/>
              <a:gd name="T60" fmla="*/ 2147483647 w 556"/>
              <a:gd name="T61" fmla="*/ 2147483647 h 773"/>
              <a:gd name="T62" fmla="*/ 2147483647 w 556"/>
              <a:gd name="T63" fmla="*/ 2147483647 h 773"/>
              <a:gd name="T64" fmla="*/ 2147483647 w 556"/>
              <a:gd name="T65" fmla="*/ 2147483647 h 773"/>
              <a:gd name="T66" fmla="*/ 2147483647 w 556"/>
              <a:gd name="T67" fmla="*/ 2147483647 h 773"/>
              <a:gd name="T68" fmla="*/ 2147483647 w 556"/>
              <a:gd name="T69" fmla="*/ 2147483647 h 773"/>
              <a:gd name="T70" fmla="*/ 2147483647 w 556"/>
              <a:gd name="T71" fmla="*/ 2147483647 h 773"/>
              <a:gd name="T72" fmla="*/ 2147483647 w 556"/>
              <a:gd name="T73" fmla="*/ 2147483647 h 773"/>
              <a:gd name="T74" fmla="*/ 2147483647 w 556"/>
              <a:gd name="T75" fmla="*/ 2147483647 h 773"/>
              <a:gd name="T76" fmla="*/ 2147483647 w 556"/>
              <a:gd name="T77" fmla="*/ 2147483647 h 773"/>
              <a:gd name="T78" fmla="*/ 2147483647 w 556"/>
              <a:gd name="T79" fmla="*/ 2147483647 h 773"/>
              <a:gd name="T80" fmla="*/ 2147483647 w 556"/>
              <a:gd name="T81" fmla="*/ 2147483647 h 773"/>
              <a:gd name="T82" fmla="*/ 2147483647 w 556"/>
              <a:gd name="T83" fmla="*/ 2147483647 h 773"/>
              <a:gd name="T84" fmla="*/ 2147483647 w 556"/>
              <a:gd name="T85" fmla="*/ 2147483647 h 773"/>
              <a:gd name="T86" fmla="*/ 2147483647 w 556"/>
              <a:gd name="T87" fmla="*/ 2147483647 h 773"/>
              <a:gd name="T88" fmla="*/ 2147483647 w 556"/>
              <a:gd name="T89" fmla="*/ 2147483647 h 773"/>
              <a:gd name="T90" fmla="*/ 2147483647 w 556"/>
              <a:gd name="T91" fmla="*/ 2147483647 h 773"/>
              <a:gd name="T92" fmla="*/ 2147483647 w 556"/>
              <a:gd name="T93" fmla="*/ 2147483647 h 773"/>
              <a:gd name="T94" fmla="*/ 2147483647 w 556"/>
              <a:gd name="T95" fmla="*/ 2147483647 h 773"/>
              <a:gd name="T96" fmla="*/ 2147483647 w 556"/>
              <a:gd name="T97" fmla="*/ 2147483647 h 773"/>
              <a:gd name="T98" fmla="*/ 2147483647 w 556"/>
              <a:gd name="T99" fmla="*/ 2147483647 h 773"/>
              <a:gd name="T100" fmla="*/ 2147483647 w 556"/>
              <a:gd name="T101" fmla="*/ 2147483647 h 773"/>
              <a:gd name="T102" fmla="*/ 2147483647 w 556"/>
              <a:gd name="T103" fmla="*/ 2147483647 h 773"/>
              <a:gd name="T104" fmla="*/ 2147483647 w 556"/>
              <a:gd name="T105" fmla="*/ 2147483647 h 77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56"/>
              <a:gd name="T160" fmla="*/ 0 h 773"/>
              <a:gd name="T161" fmla="*/ 556 w 556"/>
              <a:gd name="T162" fmla="*/ 773 h 77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56" h="773" extrusionOk="0">
                <a:moveTo>
                  <a:pt x="26" y="74"/>
                </a:moveTo>
                <a:cubicBezTo>
                  <a:pt x="29" y="64"/>
                  <a:pt x="33" y="55"/>
                  <a:pt x="36" y="45"/>
                </a:cubicBezTo>
                <a:cubicBezTo>
                  <a:pt x="38" y="39"/>
                  <a:pt x="35" y="48"/>
                  <a:pt x="36" y="42"/>
                </a:cubicBezTo>
                <a:cubicBezTo>
                  <a:pt x="36" y="40"/>
                  <a:pt x="36" y="39"/>
                  <a:pt x="36" y="37"/>
                </a:cubicBezTo>
                <a:cubicBezTo>
                  <a:pt x="37" y="45"/>
                  <a:pt x="37" y="64"/>
                  <a:pt x="39" y="74"/>
                </a:cubicBezTo>
                <a:cubicBezTo>
                  <a:pt x="44" y="102"/>
                  <a:pt x="43" y="124"/>
                  <a:pt x="43" y="153"/>
                </a:cubicBezTo>
                <a:cubicBezTo>
                  <a:pt x="42" y="194"/>
                  <a:pt x="41" y="234"/>
                  <a:pt x="39" y="275"/>
                </a:cubicBezTo>
                <a:cubicBezTo>
                  <a:pt x="37" y="303"/>
                  <a:pt x="33" y="329"/>
                  <a:pt x="29" y="357"/>
                </a:cubicBezTo>
                <a:cubicBezTo>
                  <a:pt x="22" y="402"/>
                  <a:pt x="13" y="449"/>
                  <a:pt x="9" y="494"/>
                </a:cubicBezTo>
                <a:cubicBezTo>
                  <a:pt x="8" y="512"/>
                  <a:pt x="15" y="527"/>
                  <a:pt x="13" y="545"/>
                </a:cubicBezTo>
                <a:cubicBezTo>
                  <a:pt x="12" y="553"/>
                  <a:pt x="9" y="559"/>
                  <a:pt x="9" y="566"/>
                </a:cubicBezTo>
                <a:cubicBezTo>
                  <a:pt x="9" y="569"/>
                  <a:pt x="13" y="583"/>
                  <a:pt x="13" y="584"/>
                </a:cubicBezTo>
                <a:cubicBezTo>
                  <a:pt x="13" y="587"/>
                  <a:pt x="11" y="583"/>
                  <a:pt x="13" y="590"/>
                </a:cubicBezTo>
                <a:cubicBezTo>
                  <a:pt x="13" y="592"/>
                  <a:pt x="13" y="593"/>
                  <a:pt x="13" y="590"/>
                </a:cubicBezTo>
                <a:cubicBezTo>
                  <a:pt x="11" y="580"/>
                  <a:pt x="10" y="581"/>
                  <a:pt x="9" y="571"/>
                </a:cubicBezTo>
                <a:cubicBezTo>
                  <a:pt x="4" y="534"/>
                  <a:pt x="4" y="500"/>
                  <a:pt x="3" y="463"/>
                </a:cubicBezTo>
                <a:cubicBezTo>
                  <a:pt x="2" y="430"/>
                  <a:pt x="0" y="398"/>
                  <a:pt x="0" y="365"/>
                </a:cubicBezTo>
                <a:cubicBezTo>
                  <a:pt x="0" y="349"/>
                  <a:pt x="1" y="333"/>
                  <a:pt x="3" y="317"/>
                </a:cubicBezTo>
                <a:cubicBezTo>
                  <a:pt x="5" y="301"/>
                  <a:pt x="6" y="283"/>
                  <a:pt x="9" y="267"/>
                </a:cubicBezTo>
                <a:cubicBezTo>
                  <a:pt x="18" y="219"/>
                  <a:pt x="31" y="176"/>
                  <a:pt x="52" y="132"/>
                </a:cubicBezTo>
                <a:cubicBezTo>
                  <a:pt x="65" y="105"/>
                  <a:pt x="80" y="91"/>
                  <a:pt x="105" y="74"/>
                </a:cubicBezTo>
                <a:cubicBezTo>
                  <a:pt x="135" y="53"/>
                  <a:pt x="165" y="33"/>
                  <a:pt x="198" y="18"/>
                </a:cubicBezTo>
                <a:cubicBezTo>
                  <a:pt x="216" y="10"/>
                  <a:pt x="238" y="4"/>
                  <a:pt x="258" y="2"/>
                </a:cubicBezTo>
                <a:cubicBezTo>
                  <a:pt x="271" y="0"/>
                  <a:pt x="290" y="-1"/>
                  <a:pt x="301" y="8"/>
                </a:cubicBezTo>
                <a:cubicBezTo>
                  <a:pt x="314" y="18"/>
                  <a:pt x="324" y="34"/>
                  <a:pt x="334" y="47"/>
                </a:cubicBezTo>
                <a:cubicBezTo>
                  <a:pt x="346" y="62"/>
                  <a:pt x="355" y="77"/>
                  <a:pt x="360" y="95"/>
                </a:cubicBezTo>
                <a:cubicBezTo>
                  <a:pt x="364" y="111"/>
                  <a:pt x="365" y="136"/>
                  <a:pt x="363" y="153"/>
                </a:cubicBezTo>
                <a:cubicBezTo>
                  <a:pt x="359" y="181"/>
                  <a:pt x="350" y="197"/>
                  <a:pt x="340" y="222"/>
                </a:cubicBezTo>
                <a:cubicBezTo>
                  <a:pt x="328" y="253"/>
                  <a:pt x="307" y="284"/>
                  <a:pt x="281" y="307"/>
                </a:cubicBezTo>
                <a:cubicBezTo>
                  <a:pt x="269" y="317"/>
                  <a:pt x="257" y="329"/>
                  <a:pt x="241" y="330"/>
                </a:cubicBezTo>
                <a:cubicBezTo>
                  <a:pt x="227" y="331"/>
                  <a:pt x="209" y="320"/>
                  <a:pt x="198" y="314"/>
                </a:cubicBezTo>
                <a:cubicBezTo>
                  <a:pt x="183" y="306"/>
                  <a:pt x="167" y="292"/>
                  <a:pt x="152" y="285"/>
                </a:cubicBezTo>
                <a:cubicBezTo>
                  <a:pt x="143" y="281"/>
                  <a:pt x="129" y="278"/>
                  <a:pt x="119" y="277"/>
                </a:cubicBezTo>
                <a:cubicBezTo>
                  <a:pt x="108" y="276"/>
                  <a:pt x="97" y="280"/>
                  <a:pt x="89" y="285"/>
                </a:cubicBezTo>
                <a:cubicBezTo>
                  <a:pt x="86" y="287"/>
                  <a:pt x="83" y="291"/>
                  <a:pt x="82" y="296"/>
                </a:cubicBezTo>
                <a:cubicBezTo>
                  <a:pt x="76" y="316"/>
                  <a:pt x="89" y="334"/>
                  <a:pt x="95" y="352"/>
                </a:cubicBezTo>
                <a:cubicBezTo>
                  <a:pt x="103" y="374"/>
                  <a:pt x="108" y="389"/>
                  <a:pt x="122" y="407"/>
                </a:cubicBezTo>
                <a:cubicBezTo>
                  <a:pt x="137" y="427"/>
                  <a:pt x="153" y="440"/>
                  <a:pt x="172" y="457"/>
                </a:cubicBezTo>
                <a:cubicBezTo>
                  <a:pt x="191" y="474"/>
                  <a:pt x="211" y="487"/>
                  <a:pt x="231" y="502"/>
                </a:cubicBezTo>
                <a:cubicBezTo>
                  <a:pt x="248" y="515"/>
                  <a:pt x="263" y="521"/>
                  <a:pt x="284" y="526"/>
                </a:cubicBezTo>
                <a:cubicBezTo>
                  <a:pt x="300" y="530"/>
                  <a:pt x="315" y="528"/>
                  <a:pt x="330" y="524"/>
                </a:cubicBezTo>
                <a:cubicBezTo>
                  <a:pt x="349" y="519"/>
                  <a:pt x="365" y="513"/>
                  <a:pt x="386" y="516"/>
                </a:cubicBezTo>
                <a:cubicBezTo>
                  <a:pt x="393" y="517"/>
                  <a:pt x="396" y="523"/>
                  <a:pt x="403" y="521"/>
                </a:cubicBezTo>
                <a:cubicBezTo>
                  <a:pt x="407" y="520"/>
                  <a:pt x="412" y="512"/>
                  <a:pt x="416" y="510"/>
                </a:cubicBezTo>
              </a:path>
              <a:path w="556" h="773" extrusionOk="0">
                <a:moveTo>
                  <a:pt x="529" y="510"/>
                </a:moveTo>
                <a:cubicBezTo>
                  <a:pt x="537" y="506"/>
                  <a:pt x="549" y="499"/>
                  <a:pt x="552" y="492"/>
                </a:cubicBezTo>
                <a:cubicBezTo>
                  <a:pt x="556" y="484"/>
                  <a:pt x="550" y="489"/>
                  <a:pt x="555" y="486"/>
                </a:cubicBezTo>
                <a:cubicBezTo>
                  <a:pt x="549" y="501"/>
                  <a:pt x="551" y="513"/>
                  <a:pt x="549" y="529"/>
                </a:cubicBezTo>
                <a:cubicBezTo>
                  <a:pt x="545" y="557"/>
                  <a:pt x="542" y="583"/>
                  <a:pt x="539" y="611"/>
                </a:cubicBezTo>
                <a:cubicBezTo>
                  <a:pt x="536" y="642"/>
                  <a:pt x="531" y="675"/>
                  <a:pt x="532" y="706"/>
                </a:cubicBezTo>
                <a:cubicBezTo>
                  <a:pt x="533" y="722"/>
                  <a:pt x="532" y="735"/>
                  <a:pt x="532" y="751"/>
                </a:cubicBezTo>
                <a:cubicBezTo>
                  <a:pt x="532" y="757"/>
                  <a:pt x="534" y="767"/>
                  <a:pt x="539" y="770"/>
                </a:cubicBezTo>
                <a:cubicBezTo>
                  <a:pt x="543" y="773"/>
                  <a:pt x="540" y="769"/>
                  <a:pt x="535" y="767"/>
                </a:cubicBez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6" name="Ink 6"/>
          <p:cNvSpPr>
            <a:spLocks noRot="1" noChangeAspect="1" noEditPoints="1" noChangeArrowheads="1" noChangeShapeType="1" noTextEdit="1"/>
          </p:cNvSpPr>
          <p:nvPr/>
        </p:nvSpPr>
        <p:spPr bwMode="auto">
          <a:xfrm>
            <a:off x="2209800" y="3651250"/>
            <a:ext cx="347663" cy="306388"/>
          </a:xfrm>
          <a:custGeom>
            <a:avLst/>
            <a:gdLst>
              <a:gd name="T0" fmla="*/ 2147483647 w 964"/>
              <a:gd name="T1" fmla="*/ 2147483647 h 850"/>
              <a:gd name="T2" fmla="*/ 1547912165 w 964"/>
              <a:gd name="T3" fmla="*/ 2147483647 h 850"/>
              <a:gd name="T4" fmla="*/ 1407181140 w 964"/>
              <a:gd name="T5" fmla="*/ 2147483647 h 850"/>
              <a:gd name="T6" fmla="*/ 1735597170 w 964"/>
              <a:gd name="T7" fmla="*/ 2147483647 h 850"/>
              <a:gd name="T8" fmla="*/ 2147483647 w 964"/>
              <a:gd name="T9" fmla="*/ 2147483647 h 850"/>
              <a:gd name="T10" fmla="*/ 2147483647 w 964"/>
              <a:gd name="T11" fmla="*/ 2147483647 h 850"/>
              <a:gd name="T12" fmla="*/ 2147483647 w 964"/>
              <a:gd name="T13" fmla="*/ 2147483647 h 850"/>
              <a:gd name="T14" fmla="*/ 2147483647 w 964"/>
              <a:gd name="T15" fmla="*/ 2147483647 h 850"/>
              <a:gd name="T16" fmla="*/ 2147483647 w 964"/>
              <a:gd name="T17" fmla="*/ 2147483647 h 850"/>
              <a:gd name="T18" fmla="*/ 2147483647 w 964"/>
              <a:gd name="T19" fmla="*/ 2147483647 h 850"/>
              <a:gd name="T20" fmla="*/ 2017059220 w 964"/>
              <a:gd name="T21" fmla="*/ 2147483647 h 850"/>
              <a:gd name="T22" fmla="*/ 328416030 w 964"/>
              <a:gd name="T23" fmla="*/ 2147483647 h 850"/>
              <a:gd name="T24" fmla="*/ 0 w 964"/>
              <a:gd name="T25" fmla="*/ 2147483647 h 850"/>
              <a:gd name="T26" fmla="*/ 2147483647 w 964"/>
              <a:gd name="T27" fmla="*/ 2147483647 h 850"/>
              <a:gd name="T28" fmla="*/ 2147483647 w 964"/>
              <a:gd name="T29" fmla="*/ 2147483647 h 850"/>
              <a:gd name="T30" fmla="*/ 2147483647 w 964"/>
              <a:gd name="T31" fmla="*/ 983561351 h 850"/>
              <a:gd name="T32" fmla="*/ 2147483647 w 964"/>
              <a:gd name="T33" fmla="*/ 0 h 850"/>
              <a:gd name="T34" fmla="*/ 2147483647 w 964"/>
              <a:gd name="T35" fmla="*/ 2147483647 h 850"/>
              <a:gd name="T36" fmla="*/ 2147483647 w 964"/>
              <a:gd name="T37" fmla="*/ 2147483647 h 850"/>
              <a:gd name="T38" fmla="*/ 2147483647 w 964"/>
              <a:gd name="T39" fmla="*/ 2147483647 h 850"/>
              <a:gd name="T40" fmla="*/ 2147483647 w 964"/>
              <a:gd name="T41" fmla="*/ 2147483647 h 850"/>
              <a:gd name="T42" fmla="*/ 2147483647 w 964"/>
              <a:gd name="T43" fmla="*/ 2147483647 h 850"/>
              <a:gd name="T44" fmla="*/ 2147483647 w 964"/>
              <a:gd name="T45" fmla="*/ 2147483647 h 850"/>
              <a:gd name="T46" fmla="*/ 2147483647 w 964"/>
              <a:gd name="T47" fmla="*/ 2147483647 h 850"/>
              <a:gd name="T48" fmla="*/ 2147483647 w 964"/>
              <a:gd name="T49" fmla="*/ 2147483647 h 850"/>
              <a:gd name="T50" fmla="*/ 2147483647 w 964"/>
              <a:gd name="T51" fmla="*/ 2147483647 h 850"/>
              <a:gd name="T52" fmla="*/ 2147483647 w 964"/>
              <a:gd name="T53" fmla="*/ 2147483647 h 850"/>
              <a:gd name="T54" fmla="*/ 2147483647 w 964"/>
              <a:gd name="T55" fmla="*/ 2147483647 h 850"/>
              <a:gd name="T56" fmla="*/ 2147483647 w 964"/>
              <a:gd name="T57" fmla="*/ 2147483647 h 850"/>
              <a:gd name="T58" fmla="*/ 2147483647 w 964"/>
              <a:gd name="T59" fmla="*/ 2147483647 h 850"/>
              <a:gd name="T60" fmla="*/ 2147483647 w 964"/>
              <a:gd name="T61" fmla="*/ 2147483647 h 850"/>
              <a:gd name="T62" fmla="*/ 2147483647 w 964"/>
              <a:gd name="T63" fmla="*/ 2147483647 h 850"/>
              <a:gd name="T64" fmla="*/ 2147483647 w 964"/>
              <a:gd name="T65" fmla="*/ 2147483647 h 850"/>
              <a:gd name="T66" fmla="*/ 2147483647 w 964"/>
              <a:gd name="T67" fmla="*/ 2147483647 h 850"/>
              <a:gd name="T68" fmla="*/ 2147483647 w 964"/>
              <a:gd name="T69" fmla="*/ 2147483647 h 850"/>
              <a:gd name="T70" fmla="*/ 2147483647 w 964"/>
              <a:gd name="T71" fmla="*/ 2147483647 h 850"/>
              <a:gd name="T72" fmla="*/ 2147483647 w 964"/>
              <a:gd name="T73" fmla="*/ 2147483647 h 850"/>
              <a:gd name="T74" fmla="*/ 2147483647 w 964"/>
              <a:gd name="T75" fmla="*/ 2147483647 h 850"/>
              <a:gd name="T76" fmla="*/ 2147483647 w 964"/>
              <a:gd name="T77" fmla="*/ 2147483647 h 850"/>
              <a:gd name="T78" fmla="*/ 2147483647 w 964"/>
              <a:gd name="T79" fmla="*/ 2147483647 h 850"/>
              <a:gd name="T80" fmla="*/ 2147483647 w 964"/>
              <a:gd name="T81" fmla="*/ 2147483647 h 850"/>
              <a:gd name="T82" fmla="*/ 2147483647 w 964"/>
              <a:gd name="T83" fmla="*/ 2147483647 h 850"/>
              <a:gd name="T84" fmla="*/ 2147483647 w 964"/>
              <a:gd name="T85" fmla="*/ 2147483647 h 850"/>
              <a:gd name="T86" fmla="*/ 2147483647 w 964"/>
              <a:gd name="T87" fmla="*/ 2147483647 h 850"/>
              <a:gd name="T88" fmla="*/ 2147483647 w 964"/>
              <a:gd name="T89" fmla="*/ 2147483647 h 850"/>
              <a:gd name="T90" fmla="*/ 2147483647 w 964"/>
              <a:gd name="T91" fmla="*/ 2147483647 h 850"/>
              <a:gd name="T92" fmla="*/ 2147483647 w 964"/>
              <a:gd name="T93" fmla="*/ 2147483647 h 850"/>
              <a:gd name="T94" fmla="*/ 2147483647 w 964"/>
              <a:gd name="T95" fmla="*/ 2147483647 h 850"/>
              <a:gd name="T96" fmla="*/ 2147483647 w 964"/>
              <a:gd name="T97" fmla="*/ 2147483647 h 8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64"/>
              <a:gd name="T148" fmla="*/ 0 h 850"/>
              <a:gd name="T149" fmla="*/ 964 w 964"/>
              <a:gd name="T150" fmla="*/ 850 h 8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64" h="850" extrusionOk="0">
                <a:moveTo>
                  <a:pt x="57" y="119"/>
                </a:moveTo>
                <a:cubicBezTo>
                  <a:pt x="50" y="116"/>
                  <a:pt x="39" y="116"/>
                  <a:pt x="33" y="113"/>
                </a:cubicBezTo>
                <a:cubicBezTo>
                  <a:pt x="30" y="111"/>
                  <a:pt x="29" y="111"/>
                  <a:pt x="30" y="108"/>
                </a:cubicBezTo>
                <a:cubicBezTo>
                  <a:pt x="32" y="110"/>
                  <a:pt x="34" y="112"/>
                  <a:pt x="37" y="119"/>
                </a:cubicBezTo>
                <a:cubicBezTo>
                  <a:pt x="46" y="138"/>
                  <a:pt x="52" y="157"/>
                  <a:pt x="57" y="177"/>
                </a:cubicBezTo>
                <a:cubicBezTo>
                  <a:pt x="66" y="216"/>
                  <a:pt x="69" y="256"/>
                  <a:pt x="70" y="296"/>
                </a:cubicBezTo>
                <a:cubicBezTo>
                  <a:pt x="71" y="330"/>
                  <a:pt x="71" y="365"/>
                  <a:pt x="73" y="399"/>
                </a:cubicBezTo>
                <a:cubicBezTo>
                  <a:pt x="75" y="430"/>
                  <a:pt x="75" y="463"/>
                  <a:pt x="73" y="494"/>
                </a:cubicBezTo>
                <a:cubicBezTo>
                  <a:pt x="72" y="510"/>
                  <a:pt x="69" y="520"/>
                  <a:pt x="70" y="534"/>
                </a:cubicBezTo>
                <a:cubicBezTo>
                  <a:pt x="71" y="540"/>
                  <a:pt x="66" y="527"/>
                  <a:pt x="70" y="531"/>
                </a:cubicBezTo>
                <a:cubicBezTo>
                  <a:pt x="62" y="506"/>
                  <a:pt x="53" y="479"/>
                  <a:pt x="43" y="455"/>
                </a:cubicBezTo>
                <a:cubicBezTo>
                  <a:pt x="29" y="422"/>
                  <a:pt x="13" y="394"/>
                  <a:pt x="7" y="359"/>
                </a:cubicBezTo>
                <a:cubicBezTo>
                  <a:pt x="3" y="335"/>
                  <a:pt x="-4" y="299"/>
                  <a:pt x="0" y="275"/>
                </a:cubicBezTo>
                <a:cubicBezTo>
                  <a:pt x="5" y="245"/>
                  <a:pt x="29" y="214"/>
                  <a:pt x="50" y="193"/>
                </a:cubicBezTo>
                <a:cubicBezTo>
                  <a:pt x="81" y="162"/>
                  <a:pt x="107" y="127"/>
                  <a:pt x="139" y="97"/>
                </a:cubicBezTo>
                <a:cubicBezTo>
                  <a:pt x="170" y="68"/>
                  <a:pt x="200" y="45"/>
                  <a:pt x="235" y="21"/>
                </a:cubicBezTo>
                <a:cubicBezTo>
                  <a:pt x="241" y="17"/>
                  <a:pt x="271" y="-6"/>
                  <a:pt x="281" y="0"/>
                </a:cubicBezTo>
                <a:cubicBezTo>
                  <a:pt x="296" y="10"/>
                  <a:pt x="303" y="40"/>
                  <a:pt x="308" y="55"/>
                </a:cubicBezTo>
                <a:cubicBezTo>
                  <a:pt x="318" y="84"/>
                  <a:pt x="316" y="110"/>
                  <a:pt x="315" y="140"/>
                </a:cubicBezTo>
                <a:cubicBezTo>
                  <a:pt x="314" y="173"/>
                  <a:pt x="313" y="209"/>
                  <a:pt x="295" y="238"/>
                </a:cubicBezTo>
                <a:cubicBezTo>
                  <a:pt x="281" y="261"/>
                  <a:pt x="255" y="286"/>
                  <a:pt x="235" y="304"/>
                </a:cubicBezTo>
                <a:cubicBezTo>
                  <a:pt x="217" y="320"/>
                  <a:pt x="192" y="325"/>
                  <a:pt x="169" y="325"/>
                </a:cubicBezTo>
                <a:cubicBezTo>
                  <a:pt x="158" y="325"/>
                  <a:pt x="146" y="321"/>
                  <a:pt x="136" y="317"/>
                </a:cubicBezTo>
                <a:cubicBezTo>
                  <a:pt x="133" y="314"/>
                  <a:pt x="132" y="313"/>
                  <a:pt x="129" y="312"/>
                </a:cubicBezTo>
                <a:cubicBezTo>
                  <a:pt x="130" y="321"/>
                  <a:pt x="132" y="324"/>
                  <a:pt x="133" y="333"/>
                </a:cubicBezTo>
                <a:cubicBezTo>
                  <a:pt x="136" y="355"/>
                  <a:pt x="138" y="377"/>
                  <a:pt x="143" y="399"/>
                </a:cubicBezTo>
                <a:cubicBezTo>
                  <a:pt x="149" y="430"/>
                  <a:pt x="155" y="473"/>
                  <a:pt x="169" y="502"/>
                </a:cubicBezTo>
                <a:cubicBezTo>
                  <a:pt x="182" y="527"/>
                  <a:pt x="203" y="542"/>
                  <a:pt x="225" y="558"/>
                </a:cubicBezTo>
                <a:cubicBezTo>
                  <a:pt x="245" y="573"/>
                  <a:pt x="262" y="570"/>
                  <a:pt x="285" y="576"/>
                </a:cubicBezTo>
                <a:cubicBezTo>
                  <a:pt x="293" y="578"/>
                  <a:pt x="308" y="582"/>
                  <a:pt x="311" y="582"/>
                </a:cubicBezTo>
                <a:cubicBezTo>
                  <a:pt x="316" y="583"/>
                  <a:pt x="322" y="584"/>
                  <a:pt x="324" y="584"/>
                </a:cubicBezTo>
              </a:path>
              <a:path w="964" h="850" extrusionOk="0">
                <a:moveTo>
                  <a:pt x="530" y="640"/>
                </a:moveTo>
                <a:cubicBezTo>
                  <a:pt x="545" y="625"/>
                  <a:pt x="561" y="610"/>
                  <a:pt x="579" y="598"/>
                </a:cubicBezTo>
                <a:cubicBezTo>
                  <a:pt x="604" y="582"/>
                  <a:pt x="627" y="559"/>
                  <a:pt x="655" y="547"/>
                </a:cubicBezTo>
                <a:cubicBezTo>
                  <a:pt x="667" y="542"/>
                  <a:pt x="692" y="534"/>
                  <a:pt x="705" y="539"/>
                </a:cubicBezTo>
                <a:cubicBezTo>
                  <a:pt x="726" y="546"/>
                  <a:pt x="729" y="564"/>
                  <a:pt x="735" y="584"/>
                </a:cubicBezTo>
                <a:cubicBezTo>
                  <a:pt x="745" y="619"/>
                  <a:pt x="752" y="648"/>
                  <a:pt x="748" y="685"/>
                </a:cubicBezTo>
                <a:cubicBezTo>
                  <a:pt x="743" y="733"/>
                  <a:pt x="731" y="774"/>
                  <a:pt x="695" y="807"/>
                </a:cubicBezTo>
                <a:cubicBezTo>
                  <a:pt x="674" y="826"/>
                  <a:pt x="643" y="838"/>
                  <a:pt x="615" y="844"/>
                </a:cubicBezTo>
                <a:cubicBezTo>
                  <a:pt x="595" y="848"/>
                  <a:pt x="573" y="846"/>
                  <a:pt x="553" y="846"/>
                </a:cubicBezTo>
                <a:cubicBezTo>
                  <a:pt x="547" y="846"/>
                  <a:pt x="542" y="846"/>
                  <a:pt x="536" y="846"/>
                </a:cubicBezTo>
                <a:cubicBezTo>
                  <a:pt x="551" y="848"/>
                  <a:pt x="569" y="849"/>
                  <a:pt x="586" y="849"/>
                </a:cubicBezTo>
                <a:cubicBezTo>
                  <a:pt x="620" y="849"/>
                  <a:pt x="654" y="844"/>
                  <a:pt x="688" y="841"/>
                </a:cubicBezTo>
                <a:cubicBezTo>
                  <a:pt x="739" y="837"/>
                  <a:pt x="789" y="823"/>
                  <a:pt x="840" y="817"/>
                </a:cubicBezTo>
                <a:cubicBezTo>
                  <a:pt x="871" y="814"/>
                  <a:pt x="903" y="814"/>
                  <a:pt x="933" y="812"/>
                </a:cubicBezTo>
                <a:cubicBezTo>
                  <a:pt x="941" y="812"/>
                  <a:pt x="945" y="813"/>
                  <a:pt x="953" y="812"/>
                </a:cubicBezTo>
                <a:cubicBezTo>
                  <a:pt x="957" y="812"/>
                  <a:pt x="957" y="810"/>
                  <a:pt x="963" y="809"/>
                </a:cubicBezTo>
                <a:cubicBezTo>
                  <a:pt x="968" y="808"/>
                  <a:pt x="968" y="809"/>
                  <a:pt x="963" y="807"/>
                </a:cubicBezTo>
                <a:cubicBezTo>
                  <a:pt x="957" y="805"/>
                  <a:pt x="959" y="811"/>
                  <a:pt x="959" y="807"/>
                </a:cubicBez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9" name="Ink 9"/>
          <p:cNvSpPr>
            <a:spLocks noRot="1" noChangeAspect="1" noEditPoints="1" noChangeArrowheads="1" noChangeShapeType="1" noTextEdit="1"/>
          </p:cNvSpPr>
          <p:nvPr/>
        </p:nvSpPr>
        <p:spPr bwMode="auto">
          <a:xfrm>
            <a:off x="2482850" y="1673225"/>
            <a:ext cx="196850" cy="101600"/>
          </a:xfrm>
          <a:custGeom>
            <a:avLst/>
            <a:gdLst>
              <a:gd name="T0" fmla="*/ 2147483647 w 547"/>
              <a:gd name="T1" fmla="*/ 1053040355 h 284"/>
              <a:gd name="T2" fmla="*/ 2147483647 w 547"/>
              <a:gd name="T3" fmla="*/ 686754468 h 284"/>
              <a:gd name="T4" fmla="*/ 2147483647 w 547"/>
              <a:gd name="T5" fmla="*/ 366285887 h 284"/>
              <a:gd name="T6" fmla="*/ 2147483647 w 547"/>
              <a:gd name="T7" fmla="*/ 91507614 h 284"/>
              <a:gd name="T8" fmla="*/ 2147483647 w 547"/>
              <a:gd name="T9" fmla="*/ 366285887 h 284"/>
              <a:gd name="T10" fmla="*/ 2147483647 w 547"/>
              <a:gd name="T11" fmla="*/ 1556651521 h 284"/>
              <a:gd name="T12" fmla="*/ 2147483647 w 547"/>
              <a:gd name="T13" fmla="*/ 2147483647 h 284"/>
              <a:gd name="T14" fmla="*/ 605837724 w 547"/>
              <a:gd name="T15" fmla="*/ 2147483647 h 284"/>
              <a:gd name="T16" fmla="*/ 0 w 547"/>
              <a:gd name="T17" fmla="*/ 2147483647 h 284"/>
              <a:gd name="T18" fmla="*/ 326230472 w 547"/>
              <a:gd name="T19" fmla="*/ 2147483647 h 284"/>
              <a:gd name="T20" fmla="*/ 1677774502 w 547"/>
              <a:gd name="T21" fmla="*/ 2147483647 h 284"/>
              <a:gd name="T22" fmla="*/ 2147483647 w 547"/>
              <a:gd name="T23" fmla="*/ 2147483647 h 284"/>
              <a:gd name="T24" fmla="*/ 2147483647 w 547"/>
              <a:gd name="T25" fmla="*/ 2147483647 h 284"/>
              <a:gd name="T26" fmla="*/ 2147483647 w 547"/>
              <a:gd name="T27" fmla="*/ 2147483647 h 284"/>
              <a:gd name="T28" fmla="*/ 2147483647 w 547"/>
              <a:gd name="T29" fmla="*/ 2147483647 h 284"/>
              <a:gd name="T30" fmla="*/ 2147483647 w 547"/>
              <a:gd name="T31" fmla="*/ 2147483647 h 284"/>
              <a:gd name="T32" fmla="*/ 2147483647 w 547"/>
              <a:gd name="T33" fmla="*/ 2147483647 h 284"/>
              <a:gd name="T34" fmla="*/ 2147483647 w 547"/>
              <a:gd name="T35" fmla="*/ 2147483647 h 284"/>
              <a:gd name="T36" fmla="*/ 2147483647 w 547"/>
              <a:gd name="T37" fmla="*/ 2147483647 h 284"/>
              <a:gd name="T38" fmla="*/ 2147483647 w 547"/>
              <a:gd name="T39" fmla="*/ 2147483647 h 284"/>
              <a:gd name="T40" fmla="*/ 2147483647 w 547"/>
              <a:gd name="T41" fmla="*/ 2147483647 h 284"/>
              <a:gd name="T42" fmla="*/ 2147483647 w 547"/>
              <a:gd name="T43" fmla="*/ 2147483647 h 284"/>
              <a:gd name="T44" fmla="*/ 2147483647 w 547"/>
              <a:gd name="T45" fmla="*/ 2147483647 h 284"/>
              <a:gd name="T46" fmla="*/ 2147483647 w 547"/>
              <a:gd name="T47" fmla="*/ 2147483647 h 284"/>
              <a:gd name="T48" fmla="*/ 2147483647 w 547"/>
              <a:gd name="T49" fmla="*/ 2147483647 h 284"/>
              <a:gd name="T50" fmla="*/ 2147483647 w 547"/>
              <a:gd name="T51" fmla="*/ 2147483647 h 284"/>
              <a:gd name="T52" fmla="*/ 2147483647 w 547"/>
              <a:gd name="T53" fmla="*/ 2147483647 h 284"/>
              <a:gd name="T54" fmla="*/ 2147483647 w 547"/>
              <a:gd name="T55" fmla="*/ 2147483647 h 284"/>
              <a:gd name="T56" fmla="*/ 2147483647 w 547"/>
              <a:gd name="T57" fmla="*/ 2147483647 h 284"/>
              <a:gd name="T58" fmla="*/ 2147483647 w 547"/>
              <a:gd name="T59" fmla="*/ 2147483647 h 284"/>
              <a:gd name="T60" fmla="*/ 2147483647 w 547"/>
              <a:gd name="T61" fmla="*/ 2147483647 h 2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47"/>
              <a:gd name="T94" fmla="*/ 0 h 284"/>
              <a:gd name="T95" fmla="*/ 547 w 547"/>
              <a:gd name="T96" fmla="*/ 284 h 2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47" h="284" extrusionOk="0">
                <a:moveTo>
                  <a:pt x="347" y="23"/>
                </a:moveTo>
                <a:cubicBezTo>
                  <a:pt x="343" y="19"/>
                  <a:pt x="346" y="18"/>
                  <a:pt x="341" y="15"/>
                </a:cubicBezTo>
                <a:cubicBezTo>
                  <a:pt x="337" y="12"/>
                  <a:pt x="336" y="9"/>
                  <a:pt x="331" y="8"/>
                </a:cubicBezTo>
                <a:cubicBezTo>
                  <a:pt x="325" y="6"/>
                  <a:pt x="312" y="4"/>
                  <a:pt x="304" y="2"/>
                </a:cubicBezTo>
                <a:cubicBezTo>
                  <a:pt x="281" y="-3"/>
                  <a:pt x="263" y="3"/>
                  <a:pt x="241" y="8"/>
                </a:cubicBezTo>
                <a:cubicBezTo>
                  <a:pt x="205" y="16"/>
                  <a:pt x="173" y="18"/>
                  <a:pt x="139" y="34"/>
                </a:cubicBezTo>
                <a:cubicBezTo>
                  <a:pt x="111" y="47"/>
                  <a:pt x="88" y="60"/>
                  <a:pt x="66" y="82"/>
                </a:cubicBezTo>
                <a:cubicBezTo>
                  <a:pt x="50" y="98"/>
                  <a:pt x="26" y="111"/>
                  <a:pt x="13" y="129"/>
                </a:cubicBezTo>
                <a:cubicBezTo>
                  <a:pt x="6" y="139"/>
                  <a:pt x="2" y="153"/>
                  <a:pt x="0" y="166"/>
                </a:cubicBezTo>
                <a:cubicBezTo>
                  <a:pt x="-2" y="179"/>
                  <a:pt x="2" y="187"/>
                  <a:pt x="7" y="198"/>
                </a:cubicBezTo>
                <a:cubicBezTo>
                  <a:pt x="13" y="212"/>
                  <a:pt x="25" y="225"/>
                  <a:pt x="36" y="235"/>
                </a:cubicBezTo>
                <a:cubicBezTo>
                  <a:pt x="49" y="246"/>
                  <a:pt x="62" y="260"/>
                  <a:pt x="76" y="269"/>
                </a:cubicBezTo>
                <a:cubicBezTo>
                  <a:pt x="92" y="279"/>
                  <a:pt x="108" y="282"/>
                  <a:pt x="126" y="283"/>
                </a:cubicBezTo>
                <a:cubicBezTo>
                  <a:pt x="150" y="285"/>
                  <a:pt x="176" y="276"/>
                  <a:pt x="198" y="267"/>
                </a:cubicBezTo>
                <a:cubicBezTo>
                  <a:pt x="226" y="256"/>
                  <a:pt x="250" y="241"/>
                  <a:pt x="271" y="219"/>
                </a:cubicBezTo>
                <a:cubicBezTo>
                  <a:pt x="288" y="200"/>
                  <a:pt x="300" y="177"/>
                  <a:pt x="308" y="153"/>
                </a:cubicBezTo>
                <a:cubicBezTo>
                  <a:pt x="313" y="137"/>
                  <a:pt x="311" y="116"/>
                  <a:pt x="314" y="100"/>
                </a:cubicBezTo>
                <a:cubicBezTo>
                  <a:pt x="315" y="92"/>
                  <a:pt x="316" y="90"/>
                  <a:pt x="317" y="82"/>
                </a:cubicBezTo>
                <a:cubicBezTo>
                  <a:pt x="318" y="78"/>
                  <a:pt x="317" y="86"/>
                  <a:pt x="317" y="82"/>
                </a:cubicBezTo>
                <a:cubicBezTo>
                  <a:pt x="317" y="81"/>
                  <a:pt x="317" y="80"/>
                  <a:pt x="317" y="79"/>
                </a:cubicBezTo>
                <a:cubicBezTo>
                  <a:pt x="317" y="81"/>
                  <a:pt x="318" y="94"/>
                  <a:pt x="317" y="100"/>
                </a:cubicBezTo>
                <a:cubicBezTo>
                  <a:pt x="315" y="119"/>
                  <a:pt x="314" y="138"/>
                  <a:pt x="314" y="158"/>
                </a:cubicBezTo>
                <a:cubicBezTo>
                  <a:pt x="314" y="180"/>
                  <a:pt x="316" y="200"/>
                  <a:pt x="317" y="222"/>
                </a:cubicBezTo>
                <a:cubicBezTo>
                  <a:pt x="317" y="238"/>
                  <a:pt x="321" y="249"/>
                  <a:pt x="324" y="264"/>
                </a:cubicBezTo>
                <a:cubicBezTo>
                  <a:pt x="326" y="273"/>
                  <a:pt x="322" y="277"/>
                  <a:pt x="331" y="283"/>
                </a:cubicBezTo>
                <a:cubicBezTo>
                  <a:pt x="341" y="290"/>
                  <a:pt x="360" y="278"/>
                  <a:pt x="367" y="275"/>
                </a:cubicBezTo>
                <a:cubicBezTo>
                  <a:pt x="396" y="262"/>
                  <a:pt x="424" y="238"/>
                  <a:pt x="450" y="219"/>
                </a:cubicBezTo>
                <a:cubicBezTo>
                  <a:pt x="474" y="201"/>
                  <a:pt x="496" y="181"/>
                  <a:pt x="516" y="161"/>
                </a:cubicBezTo>
                <a:cubicBezTo>
                  <a:pt x="524" y="153"/>
                  <a:pt x="529" y="149"/>
                  <a:pt x="536" y="142"/>
                </a:cubicBezTo>
                <a:cubicBezTo>
                  <a:pt x="537" y="141"/>
                  <a:pt x="538" y="135"/>
                  <a:pt x="539" y="135"/>
                </a:cubicBezTo>
                <a:cubicBezTo>
                  <a:pt x="542" y="137"/>
                  <a:pt x="543" y="138"/>
                  <a:pt x="546" y="135"/>
                </a:cubicBez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0" name="Ink 10"/>
          <p:cNvSpPr>
            <a:spLocks noRot="1" noChangeAspect="1" noEditPoints="1" noChangeArrowheads="1" noChangeShapeType="1" noTextEdit="1"/>
          </p:cNvSpPr>
          <p:nvPr/>
        </p:nvSpPr>
        <p:spPr bwMode="auto">
          <a:xfrm>
            <a:off x="2420938" y="3186113"/>
            <a:ext cx="1587" cy="1587"/>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extrusionOk="0">
                <a:moveTo>
                  <a:pt x="0" y="0"/>
                </a:moveTo>
                <a:lnTo>
                  <a:pt x="0" y="0"/>
                </a:ln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2" name="Ink 12"/>
          <p:cNvSpPr>
            <a:spLocks noRot="1" noChangeAspect="1" noEditPoints="1" noChangeArrowheads="1" noChangeShapeType="1" noTextEdit="1"/>
          </p:cNvSpPr>
          <p:nvPr/>
        </p:nvSpPr>
        <p:spPr bwMode="auto">
          <a:xfrm>
            <a:off x="2417763" y="3159125"/>
            <a:ext cx="92075" cy="141288"/>
          </a:xfrm>
          <a:custGeom>
            <a:avLst/>
            <a:gdLst>
              <a:gd name="T0" fmla="*/ 1116644598 w 256"/>
              <a:gd name="T1" fmla="*/ 2147483647 h 390"/>
              <a:gd name="T2" fmla="*/ 651332795 w 256"/>
              <a:gd name="T3" fmla="*/ 1664180996 h 390"/>
              <a:gd name="T4" fmla="*/ 465311803 w 256"/>
              <a:gd name="T5" fmla="*/ 523009775 h 390"/>
              <a:gd name="T6" fmla="*/ 465311803 w 256"/>
              <a:gd name="T7" fmla="*/ 0 h 390"/>
              <a:gd name="T8" fmla="*/ 465311803 w 256"/>
              <a:gd name="T9" fmla="*/ 142662841 h 390"/>
              <a:gd name="T10" fmla="*/ 465311803 w 256"/>
              <a:gd name="T11" fmla="*/ 142662841 h 390"/>
              <a:gd name="T12" fmla="*/ 1116644598 w 256"/>
              <a:gd name="T13" fmla="*/ 2147483647 h 390"/>
              <a:gd name="T14" fmla="*/ 1116644598 w 256"/>
              <a:gd name="T15" fmla="*/ 2147483647 h 390"/>
              <a:gd name="T16" fmla="*/ 1256225263 w 256"/>
              <a:gd name="T17" fmla="*/ 2147483647 h 390"/>
              <a:gd name="T18" fmla="*/ 930494125 w 256"/>
              <a:gd name="T19" fmla="*/ 2147483647 h 390"/>
              <a:gd name="T20" fmla="*/ 790913460 w 256"/>
              <a:gd name="T21" fmla="*/ 2147483647 h 390"/>
              <a:gd name="T22" fmla="*/ 930494125 w 256"/>
              <a:gd name="T23" fmla="*/ 2147483647 h 390"/>
              <a:gd name="T24" fmla="*/ 930494125 w 256"/>
              <a:gd name="T25" fmla="*/ 2147483647 h 390"/>
              <a:gd name="T26" fmla="*/ 930494125 w 256"/>
              <a:gd name="T27" fmla="*/ 2147483647 h 390"/>
              <a:gd name="T28" fmla="*/ 1535386232 w 256"/>
              <a:gd name="T29" fmla="*/ 2147483647 h 390"/>
              <a:gd name="T30" fmla="*/ 2147483647 w 256"/>
              <a:gd name="T31" fmla="*/ 2147483647 h 390"/>
              <a:gd name="T32" fmla="*/ 2147483647 w 256"/>
              <a:gd name="T33" fmla="*/ 2147483647 h 390"/>
              <a:gd name="T34" fmla="*/ 2147483647 w 256"/>
              <a:gd name="T35" fmla="*/ 2147483647 h 390"/>
              <a:gd name="T36" fmla="*/ 2147483647 w 256"/>
              <a:gd name="T37" fmla="*/ 2147483647 h 390"/>
              <a:gd name="T38" fmla="*/ 2147483647 w 256"/>
              <a:gd name="T39" fmla="*/ 2147483647 h 390"/>
              <a:gd name="T40" fmla="*/ 2147483647 w 256"/>
              <a:gd name="T41" fmla="*/ 2147483647 h 390"/>
              <a:gd name="T42" fmla="*/ 2147483647 w 256"/>
              <a:gd name="T43" fmla="*/ 2147483647 h 390"/>
              <a:gd name="T44" fmla="*/ 2147483647 w 256"/>
              <a:gd name="T45" fmla="*/ 2147483647 h 390"/>
              <a:gd name="T46" fmla="*/ 2147483647 w 256"/>
              <a:gd name="T47" fmla="*/ 2147483647 h 390"/>
              <a:gd name="T48" fmla="*/ 2147483647 w 256"/>
              <a:gd name="T49" fmla="*/ 2147483647 h 390"/>
              <a:gd name="T50" fmla="*/ 2147483647 w 256"/>
              <a:gd name="T51" fmla="*/ 2147483647 h 390"/>
              <a:gd name="T52" fmla="*/ 2147483647 w 256"/>
              <a:gd name="T53" fmla="*/ 2147483647 h 390"/>
              <a:gd name="T54" fmla="*/ 2147483647 w 256"/>
              <a:gd name="T55" fmla="*/ 2147483647 h 390"/>
              <a:gd name="T56" fmla="*/ 1535386232 w 256"/>
              <a:gd name="T57" fmla="*/ 2147483647 h 390"/>
              <a:gd name="T58" fmla="*/ 790913460 w 256"/>
              <a:gd name="T59" fmla="*/ 2147483647 h 390"/>
              <a:gd name="T60" fmla="*/ 325731138 w 256"/>
              <a:gd name="T61" fmla="*/ 2147483647 h 390"/>
              <a:gd name="T62" fmla="*/ 0 w 256"/>
              <a:gd name="T63" fmla="*/ 2147483647 h 390"/>
              <a:gd name="T64" fmla="*/ 325731138 w 256"/>
              <a:gd name="T65" fmla="*/ 2147483647 h 3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6"/>
              <a:gd name="T100" fmla="*/ 0 h 390"/>
              <a:gd name="T101" fmla="*/ 256 w 256"/>
              <a:gd name="T102" fmla="*/ 390 h 39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6" h="390" extrusionOk="0">
                <a:moveTo>
                  <a:pt x="24" y="58"/>
                </a:moveTo>
                <a:cubicBezTo>
                  <a:pt x="19" y="50"/>
                  <a:pt x="18" y="43"/>
                  <a:pt x="14" y="35"/>
                </a:cubicBezTo>
                <a:cubicBezTo>
                  <a:pt x="9" y="23"/>
                  <a:pt x="10" y="22"/>
                  <a:pt x="10" y="11"/>
                </a:cubicBezTo>
                <a:cubicBezTo>
                  <a:pt x="4" y="11"/>
                  <a:pt x="4" y="8"/>
                  <a:pt x="10" y="0"/>
                </a:cubicBezTo>
                <a:cubicBezTo>
                  <a:pt x="10" y="3"/>
                  <a:pt x="8" y="-5"/>
                  <a:pt x="10" y="3"/>
                </a:cubicBezTo>
                <a:cubicBezTo>
                  <a:pt x="11" y="6"/>
                  <a:pt x="9" y="0"/>
                  <a:pt x="10" y="3"/>
                </a:cubicBezTo>
                <a:cubicBezTo>
                  <a:pt x="15" y="18"/>
                  <a:pt x="19" y="32"/>
                  <a:pt x="24" y="48"/>
                </a:cubicBezTo>
                <a:cubicBezTo>
                  <a:pt x="30" y="68"/>
                  <a:pt x="25" y="86"/>
                  <a:pt x="24" y="106"/>
                </a:cubicBezTo>
                <a:cubicBezTo>
                  <a:pt x="22" y="132"/>
                  <a:pt x="28" y="159"/>
                  <a:pt x="27" y="185"/>
                </a:cubicBezTo>
                <a:cubicBezTo>
                  <a:pt x="27" y="200"/>
                  <a:pt x="20" y="215"/>
                  <a:pt x="20" y="230"/>
                </a:cubicBezTo>
                <a:cubicBezTo>
                  <a:pt x="20" y="234"/>
                  <a:pt x="16" y="252"/>
                  <a:pt x="17" y="254"/>
                </a:cubicBezTo>
                <a:cubicBezTo>
                  <a:pt x="20" y="267"/>
                  <a:pt x="20" y="254"/>
                  <a:pt x="20" y="265"/>
                </a:cubicBezTo>
                <a:cubicBezTo>
                  <a:pt x="20" y="262"/>
                  <a:pt x="19" y="265"/>
                  <a:pt x="20" y="262"/>
                </a:cubicBezTo>
                <a:cubicBezTo>
                  <a:pt x="21" y="259"/>
                  <a:pt x="17" y="262"/>
                  <a:pt x="20" y="260"/>
                </a:cubicBezTo>
                <a:cubicBezTo>
                  <a:pt x="25" y="256"/>
                  <a:pt x="28" y="256"/>
                  <a:pt x="33" y="249"/>
                </a:cubicBezTo>
                <a:cubicBezTo>
                  <a:pt x="40" y="238"/>
                  <a:pt x="47" y="226"/>
                  <a:pt x="53" y="215"/>
                </a:cubicBezTo>
                <a:cubicBezTo>
                  <a:pt x="61" y="201"/>
                  <a:pt x="70" y="182"/>
                  <a:pt x="83" y="172"/>
                </a:cubicBezTo>
                <a:cubicBezTo>
                  <a:pt x="100" y="158"/>
                  <a:pt x="118" y="143"/>
                  <a:pt x="136" y="130"/>
                </a:cubicBezTo>
                <a:cubicBezTo>
                  <a:pt x="148" y="121"/>
                  <a:pt x="157" y="116"/>
                  <a:pt x="172" y="114"/>
                </a:cubicBezTo>
                <a:cubicBezTo>
                  <a:pt x="179" y="113"/>
                  <a:pt x="206" y="116"/>
                  <a:pt x="212" y="119"/>
                </a:cubicBezTo>
                <a:cubicBezTo>
                  <a:pt x="225" y="126"/>
                  <a:pt x="236" y="140"/>
                  <a:pt x="242" y="154"/>
                </a:cubicBezTo>
                <a:cubicBezTo>
                  <a:pt x="249" y="170"/>
                  <a:pt x="249" y="187"/>
                  <a:pt x="252" y="204"/>
                </a:cubicBezTo>
                <a:cubicBezTo>
                  <a:pt x="255" y="219"/>
                  <a:pt x="253" y="229"/>
                  <a:pt x="252" y="244"/>
                </a:cubicBezTo>
                <a:cubicBezTo>
                  <a:pt x="251" y="254"/>
                  <a:pt x="250" y="252"/>
                  <a:pt x="248" y="260"/>
                </a:cubicBezTo>
                <a:cubicBezTo>
                  <a:pt x="245" y="269"/>
                  <a:pt x="243" y="268"/>
                  <a:pt x="239" y="275"/>
                </a:cubicBezTo>
                <a:cubicBezTo>
                  <a:pt x="230" y="290"/>
                  <a:pt x="222" y="296"/>
                  <a:pt x="205" y="302"/>
                </a:cubicBezTo>
                <a:cubicBezTo>
                  <a:pt x="179" y="312"/>
                  <a:pt x="154" y="322"/>
                  <a:pt x="129" y="334"/>
                </a:cubicBezTo>
                <a:cubicBezTo>
                  <a:pt x="106" y="345"/>
                  <a:pt x="85" y="359"/>
                  <a:pt x="63" y="371"/>
                </a:cubicBezTo>
                <a:cubicBezTo>
                  <a:pt x="53" y="377"/>
                  <a:pt x="41" y="383"/>
                  <a:pt x="33" y="389"/>
                </a:cubicBezTo>
                <a:cubicBezTo>
                  <a:pt x="29" y="385"/>
                  <a:pt x="19" y="379"/>
                  <a:pt x="17" y="373"/>
                </a:cubicBezTo>
                <a:cubicBezTo>
                  <a:pt x="13" y="363"/>
                  <a:pt x="13" y="349"/>
                  <a:pt x="7" y="339"/>
                </a:cubicBezTo>
                <a:cubicBezTo>
                  <a:pt x="5" y="335"/>
                  <a:pt x="5" y="330"/>
                  <a:pt x="0" y="328"/>
                </a:cubicBezTo>
                <a:cubicBezTo>
                  <a:pt x="-6" y="326"/>
                  <a:pt x="4" y="333"/>
                  <a:pt x="7" y="339"/>
                </a:cubicBez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 name="Ink 13"/>
          <p:cNvSpPr>
            <a:spLocks noRot="1" noChangeAspect="1" noEditPoints="1" noChangeArrowheads="1" noChangeShapeType="1" noTextEdit="1"/>
          </p:cNvSpPr>
          <p:nvPr/>
        </p:nvSpPr>
        <p:spPr bwMode="auto">
          <a:xfrm>
            <a:off x="2527300" y="3186113"/>
            <a:ext cx="111125" cy="95250"/>
          </a:xfrm>
          <a:custGeom>
            <a:avLst/>
            <a:gdLst>
              <a:gd name="T0" fmla="*/ 2147483647 w 308"/>
              <a:gd name="T1" fmla="*/ 2147483647 h 266"/>
              <a:gd name="T2" fmla="*/ 2147483647 w 308"/>
              <a:gd name="T3" fmla="*/ 2147483647 h 266"/>
              <a:gd name="T4" fmla="*/ 2147483647 w 308"/>
              <a:gd name="T5" fmla="*/ 2147483647 h 266"/>
              <a:gd name="T6" fmla="*/ 281825267 w 308"/>
              <a:gd name="T7" fmla="*/ 2147483647 h 266"/>
              <a:gd name="T8" fmla="*/ 1080178656 w 308"/>
              <a:gd name="T9" fmla="*/ 2147483647 h 266"/>
              <a:gd name="T10" fmla="*/ 2147483647 w 308"/>
              <a:gd name="T11" fmla="*/ 2147483647 h 266"/>
              <a:gd name="T12" fmla="*/ 2147483647 w 308"/>
              <a:gd name="T13" fmla="*/ 2147483647 h 266"/>
              <a:gd name="T14" fmla="*/ 2147483647 w 308"/>
              <a:gd name="T15" fmla="*/ 2147483647 h 266"/>
              <a:gd name="T16" fmla="*/ 1549844139 w 308"/>
              <a:gd name="T17" fmla="*/ 2147483647 h 266"/>
              <a:gd name="T18" fmla="*/ 0 w 308"/>
              <a:gd name="T19" fmla="*/ 2147483647 h 266"/>
              <a:gd name="T20" fmla="*/ 2147483647 w 308"/>
              <a:gd name="T21" fmla="*/ 2147483647 h 266"/>
              <a:gd name="T22" fmla="*/ 2147483647 w 308"/>
              <a:gd name="T23" fmla="*/ 2147483647 h 266"/>
              <a:gd name="T24" fmla="*/ 2147483647 w 308"/>
              <a:gd name="T25" fmla="*/ 2147483647 h 266"/>
              <a:gd name="T26" fmla="*/ 2147483647 w 308"/>
              <a:gd name="T27" fmla="*/ 2147483647 h 266"/>
              <a:gd name="T28" fmla="*/ 2147483647 w 308"/>
              <a:gd name="T29" fmla="*/ 2147483647 h 266"/>
              <a:gd name="T30" fmla="*/ 140847690 w 308"/>
              <a:gd name="T31" fmla="*/ 2147483647 h 266"/>
              <a:gd name="T32" fmla="*/ 2147483647 w 308"/>
              <a:gd name="T33" fmla="*/ 2147483647 h 266"/>
              <a:gd name="T34" fmla="*/ 2147483647 w 308"/>
              <a:gd name="T35" fmla="*/ 2147483647 h 266"/>
              <a:gd name="T36" fmla="*/ 2147483647 w 308"/>
              <a:gd name="T37" fmla="*/ 2147483647 h 266"/>
              <a:gd name="T38" fmla="*/ 2147483647 w 308"/>
              <a:gd name="T39" fmla="*/ 2147483647 h 266"/>
              <a:gd name="T40" fmla="*/ 2147483647 w 308"/>
              <a:gd name="T41" fmla="*/ 2147483647 h 266"/>
              <a:gd name="T42" fmla="*/ 2147483647 w 308"/>
              <a:gd name="T43" fmla="*/ 1698829585 h 266"/>
              <a:gd name="T44" fmla="*/ 2147483647 w 308"/>
              <a:gd name="T45" fmla="*/ 1101950473 h 266"/>
              <a:gd name="T46" fmla="*/ 2147483647 w 308"/>
              <a:gd name="T47" fmla="*/ 2147483647 h 266"/>
              <a:gd name="T48" fmla="*/ 2147483647 w 308"/>
              <a:gd name="T49" fmla="*/ 2147483647 h 266"/>
              <a:gd name="T50" fmla="*/ 2147483647 w 308"/>
              <a:gd name="T51" fmla="*/ 2147483647 h 266"/>
              <a:gd name="T52" fmla="*/ 2147483647 w 308"/>
              <a:gd name="T53" fmla="*/ 2147483647 h 266"/>
              <a:gd name="T54" fmla="*/ 2147483647 w 308"/>
              <a:gd name="T55" fmla="*/ 2147483647 h 266"/>
              <a:gd name="T56" fmla="*/ 2147483647 w 308"/>
              <a:gd name="T57" fmla="*/ 2147483647 h 266"/>
              <a:gd name="T58" fmla="*/ 2147483647 w 308"/>
              <a:gd name="T59" fmla="*/ 2147483647 h 266"/>
              <a:gd name="T60" fmla="*/ 2147483647 w 308"/>
              <a:gd name="T61" fmla="*/ 2147483647 h 266"/>
              <a:gd name="T62" fmla="*/ 2147483647 w 308"/>
              <a:gd name="T63" fmla="*/ 2147483647 h 266"/>
              <a:gd name="T64" fmla="*/ 2147483647 w 308"/>
              <a:gd name="T65" fmla="*/ 2147483647 h 266"/>
              <a:gd name="T66" fmla="*/ 2147483647 w 308"/>
              <a:gd name="T67" fmla="*/ 2147483647 h 266"/>
              <a:gd name="T68" fmla="*/ 2147483647 w 308"/>
              <a:gd name="T69" fmla="*/ 2147483647 h 266"/>
              <a:gd name="T70" fmla="*/ 2147483647 w 308"/>
              <a:gd name="T71" fmla="*/ 642783166 h 266"/>
              <a:gd name="T72" fmla="*/ 2147483647 w 308"/>
              <a:gd name="T73" fmla="*/ 275423611 h 266"/>
              <a:gd name="T74" fmla="*/ 2147483647 w 308"/>
              <a:gd name="T75" fmla="*/ 2147483647 h 266"/>
              <a:gd name="T76" fmla="*/ 2147483647 w 308"/>
              <a:gd name="T77" fmla="*/ 2147483647 h 266"/>
              <a:gd name="T78" fmla="*/ 2147483647 w 308"/>
              <a:gd name="T79" fmla="*/ 2147483647 h 266"/>
              <a:gd name="T80" fmla="*/ 2147483647 w 308"/>
              <a:gd name="T81" fmla="*/ 1239662278 h 266"/>
              <a:gd name="T82" fmla="*/ 2147483647 w 308"/>
              <a:gd name="T83" fmla="*/ 2147483647 h 266"/>
              <a:gd name="T84" fmla="*/ 2147483647 w 308"/>
              <a:gd name="T85" fmla="*/ 2147483647 h 266"/>
              <a:gd name="T86" fmla="*/ 2147483647 w 308"/>
              <a:gd name="T87" fmla="*/ 2147483647 h 266"/>
              <a:gd name="T88" fmla="*/ 2147483647 w 308"/>
              <a:gd name="T89" fmla="*/ 2147483647 h 266"/>
              <a:gd name="T90" fmla="*/ 2147483647 w 308"/>
              <a:gd name="T91" fmla="*/ 2147483647 h 266"/>
              <a:gd name="T92" fmla="*/ 2147483647 w 308"/>
              <a:gd name="T93" fmla="*/ 2147483647 h 266"/>
              <a:gd name="T94" fmla="*/ 2147483647 w 308"/>
              <a:gd name="T95" fmla="*/ 2147483647 h 266"/>
              <a:gd name="T96" fmla="*/ 2147483647 w 308"/>
              <a:gd name="T97" fmla="*/ 2147483647 h 266"/>
              <a:gd name="T98" fmla="*/ 2147483647 w 308"/>
              <a:gd name="T99" fmla="*/ 2147483647 h 266"/>
              <a:gd name="T100" fmla="*/ 2147483647 w 308"/>
              <a:gd name="T101" fmla="*/ 2147483647 h 266"/>
              <a:gd name="T102" fmla="*/ 2147483647 w 308"/>
              <a:gd name="T103" fmla="*/ 2147483647 h 2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08"/>
              <a:gd name="T157" fmla="*/ 0 h 266"/>
              <a:gd name="T158" fmla="*/ 308 w 308"/>
              <a:gd name="T159" fmla="*/ 266 h 26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08" h="266" extrusionOk="0">
                <a:moveTo>
                  <a:pt x="135" y="183"/>
                </a:moveTo>
                <a:cubicBezTo>
                  <a:pt x="134" y="177"/>
                  <a:pt x="134" y="173"/>
                  <a:pt x="132" y="170"/>
                </a:cubicBezTo>
                <a:cubicBezTo>
                  <a:pt x="129" y="166"/>
                  <a:pt x="127" y="162"/>
                  <a:pt x="122" y="159"/>
                </a:cubicBezTo>
                <a:cubicBezTo>
                  <a:pt x="120" y="158"/>
                  <a:pt x="112" y="156"/>
                  <a:pt x="112" y="156"/>
                </a:cubicBezTo>
                <a:cubicBezTo>
                  <a:pt x="102" y="158"/>
                  <a:pt x="94" y="161"/>
                  <a:pt x="86" y="164"/>
                </a:cubicBezTo>
                <a:cubicBezTo>
                  <a:pt x="73" y="169"/>
                  <a:pt x="63" y="173"/>
                  <a:pt x="53" y="180"/>
                </a:cubicBezTo>
                <a:cubicBezTo>
                  <a:pt x="45" y="186"/>
                  <a:pt x="30" y="186"/>
                  <a:pt x="23" y="193"/>
                </a:cubicBezTo>
                <a:cubicBezTo>
                  <a:pt x="18" y="198"/>
                  <a:pt x="8" y="215"/>
                  <a:pt x="6" y="223"/>
                </a:cubicBezTo>
                <a:cubicBezTo>
                  <a:pt x="6" y="230"/>
                  <a:pt x="6" y="232"/>
                  <a:pt x="6" y="236"/>
                </a:cubicBezTo>
                <a:cubicBezTo>
                  <a:pt x="12" y="245"/>
                  <a:pt x="14" y="247"/>
                  <a:pt x="23" y="254"/>
                </a:cubicBezTo>
                <a:cubicBezTo>
                  <a:pt x="33" y="261"/>
                  <a:pt x="43" y="267"/>
                  <a:pt x="59" y="265"/>
                </a:cubicBezTo>
                <a:cubicBezTo>
                  <a:pt x="79" y="263"/>
                  <a:pt x="105" y="253"/>
                  <a:pt x="122" y="244"/>
                </a:cubicBezTo>
                <a:cubicBezTo>
                  <a:pt x="142" y="234"/>
                  <a:pt x="163" y="220"/>
                  <a:pt x="175" y="201"/>
                </a:cubicBezTo>
                <a:cubicBezTo>
                  <a:pt x="182" y="190"/>
                  <a:pt x="180" y="189"/>
                  <a:pt x="178" y="178"/>
                </a:cubicBezTo>
                <a:cubicBezTo>
                  <a:pt x="172" y="169"/>
                  <a:pt x="167" y="161"/>
                  <a:pt x="158" y="154"/>
                </a:cubicBezTo>
                <a:cubicBezTo>
                  <a:pt x="152" y="149"/>
                  <a:pt x="143" y="146"/>
                  <a:pt x="135" y="146"/>
                </a:cubicBezTo>
                <a:cubicBezTo>
                  <a:pt x="119" y="146"/>
                  <a:pt x="103" y="154"/>
                  <a:pt x="89" y="162"/>
                </a:cubicBezTo>
                <a:cubicBezTo>
                  <a:pt x="73" y="171"/>
                  <a:pt x="47" y="174"/>
                  <a:pt x="33" y="186"/>
                </a:cubicBezTo>
                <a:cubicBezTo>
                  <a:pt x="23" y="194"/>
                  <a:pt x="11" y="213"/>
                  <a:pt x="6" y="223"/>
                </a:cubicBezTo>
                <a:cubicBezTo>
                  <a:pt x="3" y="229"/>
                  <a:pt x="2" y="235"/>
                  <a:pt x="0" y="241"/>
                </a:cubicBezTo>
                <a:cubicBezTo>
                  <a:pt x="7" y="244"/>
                  <a:pt x="-12" y="253"/>
                  <a:pt x="6" y="246"/>
                </a:cubicBezTo>
                <a:cubicBezTo>
                  <a:pt x="26" y="238"/>
                  <a:pt x="45" y="213"/>
                  <a:pt x="63" y="201"/>
                </a:cubicBezTo>
                <a:cubicBezTo>
                  <a:pt x="89" y="183"/>
                  <a:pt x="116" y="167"/>
                  <a:pt x="139" y="146"/>
                </a:cubicBezTo>
                <a:cubicBezTo>
                  <a:pt x="150" y="136"/>
                  <a:pt x="163" y="123"/>
                  <a:pt x="172" y="111"/>
                </a:cubicBezTo>
                <a:cubicBezTo>
                  <a:pt x="177" y="104"/>
                  <a:pt x="181" y="101"/>
                  <a:pt x="182" y="101"/>
                </a:cubicBezTo>
                <a:cubicBezTo>
                  <a:pt x="187" y="100"/>
                  <a:pt x="188" y="101"/>
                  <a:pt x="195" y="103"/>
                </a:cubicBezTo>
                <a:cubicBezTo>
                  <a:pt x="201" y="115"/>
                  <a:pt x="206" y="128"/>
                  <a:pt x="211" y="141"/>
                </a:cubicBezTo>
                <a:cubicBezTo>
                  <a:pt x="218" y="160"/>
                  <a:pt x="208" y="167"/>
                  <a:pt x="195" y="180"/>
                </a:cubicBezTo>
                <a:cubicBezTo>
                  <a:pt x="176" y="199"/>
                  <a:pt x="150" y="215"/>
                  <a:pt x="125" y="225"/>
                </a:cubicBezTo>
                <a:cubicBezTo>
                  <a:pt x="102" y="233"/>
                  <a:pt x="72" y="238"/>
                  <a:pt x="49" y="233"/>
                </a:cubicBezTo>
                <a:cubicBezTo>
                  <a:pt x="32" y="229"/>
                  <a:pt x="19" y="222"/>
                  <a:pt x="10" y="207"/>
                </a:cubicBezTo>
                <a:cubicBezTo>
                  <a:pt x="2" y="204"/>
                  <a:pt x="0" y="201"/>
                  <a:pt x="3" y="193"/>
                </a:cubicBezTo>
                <a:cubicBezTo>
                  <a:pt x="8" y="182"/>
                  <a:pt x="14" y="166"/>
                  <a:pt x="23" y="156"/>
                </a:cubicBezTo>
                <a:cubicBezTo>
                  <a:pt x="41" y="138"/>
                  <a:pt x="69" y="122"/>
                  <a:pt x="92" y="111"/>
                </a:cubicBezTo>
                <a:cubicBezTo>
                  <a:pt x="118" y="99"/>
                  <a:pt x="148" y="89"/>
                  <a:pt x="175" y="80"/>
                </a:cubicBezTo>
                <a:cubicBezTo>
                  <a:pt x="187" y="76"/>
                  <a:pt x="200" y="75"/>
                  <a:pt x="211" y="72"/>
                </a:cubicBezTo>
                <a:cubicBezTo>
                  <a:pt x="215" y="72"/>
                  <a:pt x="216" y="72"/>
                  <a:pt x="218" y="69"/>
                </a:cubicBezTo>
                <a:cubicBezTo>
                  <a:pt x="218" y="77"/>
                  <a:pt x="218" y="92"/>
                  <a:pt x="215" y="103"/>
                </a:cubicBezTo>
                <a:cubicBezTo>
                  <a:pt x="211" y="120"/>
                  <a:pt x="197" y="145"/>
                  <a:pt x="185" y="159"/>
                </a:cubicBezTo>
                <a:cubicBezTo>
                  <a:pt x="178" y="167"/>
                  <a:pt x="162" y="181"/>
                  <a:pt x="152" y="186"/>
                </a:cubicBezTo>
                <a:cubicBezTo>
                  <a:pt x="146" y="189"/>
                  <a:pt x="139" y="188"/>
                  <a:pt x="132" y="188"/>
                </a:cubicBezTo>
                <a:cubicBezTo>
                  <a:pt x="122" y="177"/>
                  <a:pt x="114" y="167"/>
                  <a:pt x="112" y="151"/>
                </a:cubicBezTo>
                <a:cubicBezTo>
                  <a:pt x="109" y="132"/>
                  <a:pt x="108" y="103"/>
                  <a:pt x="115" y="85"/>
                </a:cubicBezTo>
                <a:cubicBezTo>
                  <a:pt x="120" y="71"/>
                  <a:pt x="138" y="47"/>
                  <a:pt x="149" y="37"/>
                </a:cubicBezTo>
                <a:cubicBezTo>
                  <a:pt x="162" y="26"/>
                  <a:pt x="174" y="22"/>
                  <a:pt x="191" y="21"/>
                </a:cubicBezTo>
                <a:cubicBezTo>
                  <a:pt x="206" y="21"/>
                  <a:pt x="220" y="20"/>
                  <a:pt x="234" y="24"/>
                </a:cubicBezTo>
                <a:cubicBezTo>
                  <a:pt x="246" y="27"/>
                  <a:pt x="257" y="37"/>
                  <a:pt x="264" y="48"/>
                </a:cubicBezTo>
                <a:cubicBezTo>
                  <a:pt x="277" y="69"/>
                  <a:pt x="267" y="84"/>
                  <a:pt x="254" y="103"/>
                </a:cubicBezTo>
                <a:cubicBezTo>
                  <a:pt x="244" y="117"/>
                  <a:pt x="234" y="122"/>
                  <a:pt x="218" y="127"/>
                </a:cubicBezTo>
                <a:cubicBezTo>
                  <a:pt x="202" y="132"/>
                  <a:pt x="197" y="133"/>
                  <a:pt x="182" y="130"/>
                </a:cubicBezTo>
                <a:cubicBezTo>
                  <a:pt x="171" y="124"/>
                  <a:pt x="170" y="124"/>
                  <a:pt x="162" y="114"/>
                </a:cubicBezTo>
                <a:cubicBezTo>
                  <a:pt x="165" y="102"/>
                  <a:pt x="170" y="96"/>
                  <a:pt x="175" y="90"/>
                </a:cubicBezTo>
                <a:cubicBezTo>
                  <a:pt x="186" y="76"/>
                  <a:pt x="199" y="80"/>
                  <a:pt x="215" y="77"/>
                </a:cubicBezTo>
                <a:cubicBezTo>
                  <a:pt x="231" y="74"/>
                  <a:pt x="238" y="70"/>
                  <a:pt x="254" y="72"/>
                </a:cubicBezTo>
                <a:cubicBezTo>
                  <a:pt x="269" y="74"/>
                  <a:pt x="271" y="78"/>
                  <a:pt x="281" y="88"/>
                </a:cubicBezTo>
                <a:cubicBezTo>
                  <a:pt x="277" y="100"/>
                  <a:pt x="274" y="117"/>
                  <a:pt x="264" y="127"/>
                </a:cubicBezTo>
                <a:cubicBezTo>
                  <a:pt x="249" y="141"/>
                  <a:pt x="231" y="156"/>
                  <a:pt x="211" y="164"/>
                </a:cubicBezTo>
                <a:cubicBezTo>
                  <a:pt x="196" y="170"/>
                  <a:pt x="177" y="173"/>
                  <a:pt x="162" y="170"/>
                </a:cubicBezTo>
                <a:cubicBezTo>
                  <a:pt x="153" y="168"/>
                  <a:pt x="144" y="165"/>
                  <a:pt x="135" y="162"/>
                </a:cubicBezTo>
                <a:cubicBezTo>
                  <a:pt x="131" y="148"/>
                  <a:pt x="128" y="142"/>
                  <a:pt x="135" y="127"/>
                </a:cubicBezTo>
                <a:cubicBezTo>
                  <a:pt x="144" y="109"/>
                  <a:pt x="159" y="90"/>
                  <a:pt x="175" y="77"/>
                </a:cubicBezTo>
                <a:cubicBezTo>
                  <a:pt x="191" y="65"/>
                  <a:pt x="212" y="54"/>
                  <a:pt x="231" y="48"/>
                </a:cubicBezTo>
                <a:cubicBezTo>
                  <a:pt x="243" y="44"/>
                  <a:pt x="262" y="39"/>
                  <a:pt x="274" y="45"/>
                </a:cubicBezTo>
                <a:cubicBezTo>
                  <a:pt x="276" y="47"/>
                  <a:pt x="279" y="49"/>
                  <a:pt x="281" y="51"/>
                </a:cubicBezTo>
                <a:cubicBezTo>
                  <a:pt x="287" y="65"/>
                  <a:pt x="290" y="70"/>
                  <a:pt x="287" y="85"/>
                </a:cubicBezTo>
                <a:cubicBezTo>
                  <a:pt x="283" y="102"/>
                  <a:pt x="272" y="116"/>
                  <a:pt x="258" y="127"/>
                </a:cubicBezTo>
                <a:cubicBezTo>
                  <a:pt x="243" y="138"/>
                  <a:pt x="235" y="139"/>
                  <a:pt x="218" y="143"/>
                </a:cubicBezTo>
                <a:cubicBezTo>
                  <a:pt x="205" y="146"/>
                  <a:pt x="191" y="143"/>
                  <a:pt x="178" y="138"/>
                </a:cubicBezTo>
                <a:cubicBezTo>
                  <a:pt x="166" y="133"/>
                  <a:pt x="155" y="125"/>
                  <a:pt x="149" y="114"/>
                </a:cubicBezTo>
                <a:cubicBezTo>
                  <a:pt x="145" y="104"/>
                  <a:pt x="145" y="102"/>
                  <a:pt x="142" y="96"/>
                </a:cubicBezTo>
                <a:cubicBezTo>
                  <a:pt x="149" y="81"/>
                  <a:pt x="156" y="71"/>
                  <a:pt x="168" y="58"/>
                </a:cubicBezTo>
                <a:cubicBezTo>
                  <a:pt x="181" y="44"/>
                  <a:pt x="203" y="21"/>
                  <a:pt x="221" y="14"/>
                </a:cubicBezTo>
                <a:cubicBezTo>
                  <a:pt x="233" y="9"/>
                  <a:pt x="269" y="-2"/>
                  <a:pt x="281" y="0"/>
                </a:cubicBezTo>
                <a:cubicBezTo>
                  <a:pt x="291" y="2"/>
                  <a:pt x="294" y="5"/>
                  <a:pt x="304" y="6"/>
                </a:cubicBezTo>
                <a:cubicBezTo>
                  <a:pt x="306" y="19"/>
                  <a:pt x="311" y="34"/>
                  <a:pt x="304" y="48"/>
                </a:cubicBezTo>
                <a:cubicBezTo>
                  <a:pt x="294" y="67"/>
                  <a:pt x="274" y="92"/>
                  <a:pt x="258" y="106"/>
                </a:cubicBezTo>
                <a:cubicBezTo>
                  <a:pt x="240" y="121"/>
                  <a:pt x="211" y="140"/>
                  <a:pt x="188" y="146"/>
                </a:cubicBezTo>
                <a:cubicBezTo>
                  <a:pt x="167" y="151"/>
                  <a:pt x="141" y="157"/>
                  <a:pt x="119" y="156"/>
                </a:cubicBezTo>
                <a:cubicBezTo>
                  <a:pt x="109" y="154"/>
                  <a:pt x="106" y="153"/>
                  <a:pt x="99" y="154"/>
                </a:cubicBezTo>
                <a:cubicBezTo>
                  <a:pt x="97" y="135"/>
                  <a:pt x="101" y="123"/>
                  <a:pt x="112" y="106"/>
                </a:cubicBezTo>
                <a:cubicBezTo>
                  <a:pt x="124" y="87"/>
                  <a:pt x="140" y="72"/>
                  <a:pt x="158" y="58"/>
                </a:cubicBezTo>
                <a:cubicBezTo>
                  <a:pt x="173" y="46"/>
                  <a:pt x="187" y="34"/>
                  <a:pt x="205" y="27"/>
                </a:cubicBezTo>
                <a:cubicBezTo>
                  <a:pt x="219" y="21"/>
                  <a:pt x="216" y="25"/>
                  <a:pt x="228" y="29"/>
                </a:cubicBezTo>
                <a:cubicBezTo>
                  <a:pt x="250" y="48"/>
                  <a:pt x="265" y="63"/>
                  <a:pt x="258" y="96"/>
                </a:cubicBezTo>
                <a:cubicBezTo>
                  <a:pt x="254" y="116"/>
                  <a:pt x="236" y="133"/>
                  <a:pt x="221" y="146"/>
                </a:cubicBezTo>
                <a:cubicBezTo>
                  <a:pt x="202" y="162"/>
                  <a:pt x="182" y="168"/>
                  <a:pt x="158" y="172"/>
                </a:cubicBezTo>
                <a:cubicBezTo>
                  <a:pt x="139" y="175"/>
                  <a:pt x="118" y="174"/>
                  <a:pt x="99" y="170"/>
                </a:cubicBezTo>
                <a:cubicBezTo>
                  <a:pt x="87" y="168"/>
                  <a:pt x="89" y="164"/>
                  <a:pt x="82" y="156"/>
                </a:cubicBezTo>
                <a:cubicBezTo>
                  <a:pt x="87" y="141"/>
                  <a:pt x="88" y="130"/>
                  <a:pt x="102" y="119"/>
                </a:cubicBezTo>
                <a:cubicBezTo>
                  <a:pt x="121" y="104"/>
                  <a:pt x="144" y="95"/>
                  <a:pt x="165" y="85"/>
                </a:cubicBezTo>
                <a:cubicBezTo>
                  <a:pt x="185" y="76"/>
                  <a:pt x="207" y="65"/>
                  <a:pt x="228" y="58"/>
                </a:cubicBezTo>
                <a:cubicBezTo>
                  <a:pt x="239" y="54"/>
                  <a:pt x="252" y="54"/>
                  <a:pt x="261" y="61"/>
                </a:cubicBezTo>
                <a:cubicBezTo>
                  <a:pt x="262" y="63"/>
                  <a:pt x="263" y="64"/>
                  <a:pt x="264" y="66"/>
                </a:cubicBezTo>
                <a:cubicBezTo>
                  <a:pt x="264" y="78"/>
                  <a:pt x="266" y="91"/>
                  <a:pt x="261" y="103"/>
                </a:cubicBezTo>
                <a:cubicBezTo>
                  <a:pt x="254" y="121"/>
                  <a:pt x="237" y="138"/>
                  <a:pt x="221" y="148"/>
                </a:cubicBezTo>
                <a:cubicBezTo>
                  <a:pt x="202" y="160"/>
                  <a:pt x="179" y="162"/>
                  <a:pt x="158" y="162"/>
                </a:cubicBezTo>
                <a:cubicBezTo>
                  <a:pt x="144" y="162"/>
                  <a:pt x="124" y="161"/>
                  <a:pt x="112" y="151"/>
                </a:cubicBezTo>
                <a:cubicBezTo>
                  <a:pt x="110" y="148"/>
                  <a:pt x="108" y="146"/>
                  <a:pt x="106" y="143"/>
                </a:cubicBezTo>
                <a:cubicBezTo>
                  <a:pt x="112" y="130"/>
                  <a:pt x="116" y="117"/>
                  <a:pt x="129" y="106"/>
                </a:cubicBezTo>
                <a:cubicBezTo>
                  <a:pt x="146" y="92"/>
                  <a:pt x="165" y="88"/>
                  <a:pt x="185" y="85"/>
                </a:cubicBezTo>
                <a:cubicBezTo>
                  <a:pt x="201" y="83"/>
                  <a:pt x="211" y="80"/>
                  <a:pt x="225" y="88"/>
                </a:cubicBezTo>
                <a:cubicBezTo>
                  <a:pt x="232" y="92"/>
                  <a:pt x="236" y="95"/>
                  <a:pt x="238" y="103"/>
                </a:cubicBezTo>
                <a:cubicBezTo>
                  <a:pt x="239" y="108"/>
                  <a:pt x="240" y="109"/>
                  <a:pt x="241" y="114"/>
                </a:cubicBezTo>
                <a:cubicBezTo>
                  <a:pt x="241" y="115"/>
                  <a:pt x="241" y="116"/>
                  <a:pt x="241" y="117"/>
                </a:cubicBez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4" name="Ink 14"/>
          <p:cNvSpPr>
            <a:spLocks noRot="1" noChangeAspect="1" noEditPoints="1" noChangeArrowheads="1" noChangeShapeType="1" noTextEdit="1"/>
          </p:cNvSpPr>
          <p:nvPr/>
        </p:nvSpPr>
        <p:spPr bwMode="auto">
          <a:xfrm>
            <a:off x="2466975" y="4562475"/>
            <a:ext cx="122238" cy="82550"/>
          </a:xfrm>
          <a:custGeom>
            <a:avLst/>
            <a:gdLst>
              <a:gd name="T0" fmla="*/ 2147483647 w 338"/>
              <a:gd name="T1" fmla="*/ 1639529876 h 229"/>
              <a:gd name="T2" fmla="*/ 2147483647 w 338"/>
              <a:gd name="T3" fmla="*/ 1498928120 h 229"/>
              <a:gd name="T4" fmla="*/ 2147483647 w 338"/>
              <a:gd name="T5" fmla="*/ 1733220881 h 229"/>
              <a:gd name="T6" fmla="*/ 2147483647 w 338"/>
              <a:gd name="T7" fmla="*/ 983691755 h 229"/>
              <a:gd name="T8" fmla="*/ 2147483647 w 338"/>
              <a:gd name="T9" fmla="*/ 655837761 h 229"/>
              <a:gd name="T10" fmla="*/ 2147483647 w 338"/>
              <a:gd name="T11" fmla="*/ 0 h 229"/>
              <a:gd name="T12" fmla="*/ 2147483647 w 338"/>
              <a:gd name="T13" fmla="*/ 140471622 h 229"/>
              <a:gd name="T14" fmla="*/ 2147483647 w 338"/>
              <a:gd name="T15" fmla="*/ 890000749 h 229"/>
              <a:gd name="T16" fmla="*/ 2147483647 w 338"/>
              <a:gd name="T17" fmla="*/ 1358456498 h 229"/>
              <a:gd name="T18" fmla="*/ 1892027973 w 338"/>
              <a:gd name="T19" fmla="*/ 2147483647 h 229"/>
              <a:gd name="T20" fmla="*/ 614850269 w 338"/>
              <a:gd name="T21" fmla="*/ 2147483647 h 229"/>
              <a:gd name="T22" fmla="*/ 0 w 338"/>
              <a:gd name="T23" fmla="*/ 2147483647 h 229"/>
              <a:gd name="T24" fmla="*/ 141908553 w 338"/>
              <a:gd name="T25" fmla="*/ 2147483647 h 229"/>
              <a:gd name="T26" fmla="*/ 1229831093 w 338"/>
              <a:gd name="T27" fmla="*/ 2147483647 h 229"/>
              <a:gd name="T28" fmla="*/ 2147483647 w 338"/>
              <a:gd name="T29" fmla="*/ 2147483647 h 229"/>
              <a:gd name="T30" fmla="*/ 2147483647 w 338"/>
              <a:gd name="T31" fmla="*/ 2147483647 h 229"/>
              <a:gd name="T32" fmla="*/ 2147483647 w 338"/>
              <a:gd name="T33" fmla="*/ 2147483647 h 229"/>
              <a:gd name="T34" fmla="*/ 2147483647 w 338"/>
              <a:gd name="T35" fmla="*/ 2147483647 h 229"/>
              <a:gd name="T36" fmla="*/ 2147483647 w 338"/>
              <a:gd name="T37" fmla="*/ 2147483647 h 229"/>
              <a:gd name="T38" fmla="*/ 2147483647 w 338"/>
              <a:gd name="T39" fmla="*/ 2147483647 h 229"/>
              <a:gd name="T40" fmla="*/ 2147483647 w 338"/>
              <a:gd name="T41" fmla="*/ 2147483647 h 229"/>
              <a:gd name="T42" fmla="*/ 2147483647 w 338"/>
              <a:gd name="T43" fmla="*/ 2147483647 h 229"/>
              <a:gd name="T44" fmla="*/ 2147483647 w 338"/>
              <a:gd name="T45" fmla="*/ 2147483647 h 229"/>
              <a:gd name="T46" fmla="*/ 2147483647 w 338"/>
              <a:gd name="T47" fmla="*/ 2147483647 h 229"/>
              <a:gd name="T48" fmla="*/ 2147483647 w 338"/>
              <a:gd name="T49" fmla="*/ 2147483647 h 2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8"/>
              <a:gd name="T76" fmla="*/ 0 h 229"/>
              <a:gd name="T77" fmla="*/ 338 w 338"/>
              <a:gd name="T78" fmla="*/ 229 h 2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8" h="229" extrusionOk="0">
                <a:moveTo>
                  <a:pt x="195" y="35"/>
                </a:moveTo>
                <a:cubicBezTo>
                  <a:pt x="199" y="33"/>
                  <a:pt x="202" y="28"/>
                  <a:pt x="202" y="32"/>
                </a:cubicBezTo>
                <a:cubicBezTo>
                  <a:pt x="202" y="35"/>
                  <a:pt x="202" y="37"/>
                  <a:pt x="198" y="37"/>
                </a:cubicBezTo>
                <a:cubicBezTo>
                  <a:pt x="197" y="30"/>
                  <a:pt x="201" y="30"/>
                  <a:pt x="195" y="21"/>
                </a:cubicBezTo>
                <a:cubicBezTo>
                  <a:pt x="189" y="12"/>
                  <a:pt x="183" y="18"/>
                  <a:pt x="175" y="14"/>
                </a:cubicBezTo>
                <a:cubicBezTo>
                  <a:pt x="168" y="10"/>
                  <a:pt x="162" y="2"/>
                  <a:pt x="152" y="0"/>
                </a:cubicBezTo>
                <a:cubicBezTo>
                  <a:pt x="142" y="-2"/>
                  <a:pt x="131" y="0"/>
                  <a:pt x="122" y="3"/>
                </a:cubicBezTo>
                <a:cubicBezTo>
                  <a:pt x="111" y="6"/>
                  <a:pt x="105" y="15"/>
                  <a:pt x="93" y="19"/>
                </a:cubicBezTo>
                <a:cubicBezTo>
                  <a:pt x="84" y="22"/>
                  <a:pt x="78" y="23"/>
                  <a:pt x="69" y="29"/>
                </a:cubicBezTo>
                <a:cubicBezTo>
                  <a:pt x="58" y="36"/>
                  <a:pt x="49" y="44"/>
                  <a:pt x="40" y="53"/>
                </a:cubicBezTo>
                <a:cubicBezTo>
                  <a:pt x="25" y="68"/>
                  <a:pt x="21" y="87"/>
                  <a:pt x="13" y="106"/>
                </a:cubicBezTo>
                <a:cubicBezTo>
                  <a:pt x="8" y="118"/>
                  <a:pt x="2" y="135"/>
                  <a:pt x="0" y="148"/>
                </a:cubicBezTo>
                <a:cubicBezTo>
                  <a:pt x="-1" y="156"/>
                  <a:pt x="-1" y="176"/>
                  <a:pt x="3" y="183"/>
                </a:cubicBezTo>
                <a:cubicBezTo>
                  <a:pt x="9" y="194"/>
                  <a:pt x="13" y="198"/>
                  <a:pt x="26" y="204"/>
                </a:cubicBezTo>
                <a:cubicBezTo>
                  <a:pt x="43" y="212"/>
                  <a:pt x="58" y="220"/>
                  <a:pt x="76" y="225"/>
                </a:cubicBezTo>
                <a:cubicBezTo>
                  <a:pt x="97" y="231"/>
                  <a:pt x="120" y="226"/>
                  <a:pt x="142" y="225"/>
                </a:cubicBezTo>
                <a:cubicBezTo>
                  <a:pt x="167" y="223"/>
                  <a:pt x="193" y="219"/>
                  <a:pt x="218" y="217"/>
                </a:cubicBezTo>
                <a:cubicBezTo>
                  <a:pt x="234" y="215"/>
                  <a:pt x="250" y="212"/>
                  <a:pt x="265" y="209"/>
                </a:cubicBezTo>
                <a:cubicBezTo>
                  <a:pt x="278" y="206"/>
                  <a:pt x="293" y="206"/>
                  <a:pt x="304" y="199"/>
                </a:cubicBezTo>
                <a:cubicBezTo>
                  <a:pt x="312" y="194"/>
                  <a:pt x="315" y="190"/>
                  <a:pt x="321" y="185"/>
                </a:cubicBezTo>
                <a:cubicBezTo>
                  <a:pt x="325" y="181"/>
                  <a:pt x="331" y="182"/>
                  <a:pt x="334" y="178"/>
                </a:cubicBezTo>
                <a:cubicBezTo>
                  <a:pt x="337" y="175"/>
                  <a:pt x="330" y="176"/>
                  <a:pt x="337" y="178"/>
                </a:cubicBezTo>
                <a:cubicBezTo>
                  <a:pt x="334" y="174"/>
                  <a:pt x="337" y="167"/>
                  <a:pt x="337" y="172"/>
                </a:cubicBezTo>
                <a:cubicBezTo>
                  <a:pt x="337" y="177"/>
                  <a:pt x="335" y="175"/>
                  <a:pt x="334" y="180"/>
                </a:cubicBezTo>
                <a:cubicBezTo>
                  <a:pt x="334" y="178"/>
                  <a:pt x="334" y="177"/>
                  <a:pt x="334" y="180"/>
                </a:cubicBezTo>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 name="Ink 14"/>
          <p:cNvSpPr>
            <a:spLocks noRot="1" noChangeAspect="1" noEditPoints="1" noChangeArrowheads="1" noChangeShapeType="1" noTextEdit="1"/>
          </p:cNvSpPr>
          <p:nvPr/>
        </p:nvSpPr>
        <p:spPr bwMode="auto">
          <a:xfrm>
            <a:off x="911225" y="2152650"/>
            <a:ext cx="1539875" cy="1290638"/>
          </a:xfrm>
          <a:custGeom>
            <a:avLst/>
            <a:gdLst>
              <a:gd name="T0" fmla="*/ 139930651 w 4278"/>
              <a:gd name="T1" fmla="*/ 2147483647 h 3586"/>
              <a:gd name="T2" fmla="*/ 139930651 w 4278"/>
              <a:gd name="T3" fmla="*/ 2147483647 h 3586"/>
              <a:gd name="T4" fmla="*/ 139930651 w 4278"/>
              <a:gd name="T5" fmla="*/ 2147483647 h 3586"/>
              <a:gd name="T6" fmla="*/ 0 w 4278"/>
              <a:gd name="T7" fmla="*/ 2147483647 h 3586"/>
              <a:gd name="T8" fmla="*/ 0 w 4278"/>
              <a:gd name="T9" fmla="*/ 2147483647 h 3586"/>
              <a:gd name="T10" fmla="*/ 2147483647 w 4278"/>
              <a:gd name="T11" fmla="*/ 2147483647 h 3586"/>
              <a:gd name="T12" fmla="*/ 2147483647 w 4278"/>
              <a:gd name="T13" fmla="*/ 2147483647 h 3586"/>
              <a:gd name="T14" fmla="*/ 2147483647 w 4278"/>
              <a:gd name="T15" fmla="*/ 2147483647 h 3586"/>
              <a:gd name="T16" fmla="*/ 2147483647 w 4278"/>
              <a:gd name="T17" fmla="*/ 2147483647 h 3586"/>
              <a:gd name="T18" fmla="*/ 2147483647 w 4278"/>
              <a:gd name="T19" fmla="*/ 2147483647 h 3586"/>
              <a:gd name="T20" fmla="*/ 2147483647 w 4278"/>
              <a:gd name="T21" fmla="*/ 2147483647 h 3586"/>
              <a:gd name="T22" fmla="*/ 2147483647 w 4278"/>
              <a:gd name="T23" fmla="*/ 2147483647 h 3586"/>
              <a:gd name="T24" fmla="*/ 2147483647 w 4278"/>
              <a:gd name="T25" fmla="*/ 2147483647 h 3586"/>
              <a:gd name="T26" fmla="*/ 2147483647 w 4278"/>
              <a:gd name="T27" fmla="*/ 2147483647 h 3586"/>
              <a:gd name="T28" fmla="*/ 2147483647 w 4278"/>
              <a:gd name="T29" fmla="*/ 2147483647 h 3586"/>
              <a:gd name="T30" fmla="*/ 2147483647 w 4278"/>
              <a:gd name="T31" fmla="*/ 2147483647 h 3586"/>
              <a:gd name="T32" fmla="*/ 2147483647 w 4278"/>
              <a:gd name="T33" fmla="*/ 2147483647 h 3586"/>
              <a:gd name="T34" fmla="*/ 2147483647 w 4278"/>
              <a:gd name="T35" fmla="*/ 2147483647 h 3586"/>
              <a:gd name="T36" fmla="*/ 2147483647 w 4278"/>
              <a:gd name="T37" fmla="*/ 2147483647 h 3586"/>
              <a:gd name="T38" fmla="*/ 2147483647 w 4278"/>
              <a:gd name="T39" fmla="*/ 2147483647 h 3586"/>
              <a:gd name="T40" fmla="*/ 2147483647 w 4278"/>
              <a:gd name="T41" fmla="*/ 0 h 3586"/>
              <a:gd name="T42" fmla="*/ 2147483647 w 4278"/>
              <a:gd name="T43" fmla="*/ 0 h 3586"/>
              <a:gd name="T44" fmla="*/ 2147483647 w 4278"/>
              <a:gd name="T45" fmla="*/ 0 h 358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278"/>
              <a:gd name="T70" fmla="*/ 0 h 3586"/>
              <a:gd name="T71" fmla="*/ 4278 w 4278"/>
              <a:gd name="T72" fmla="*/ 3586 h 358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278" h="3586" extrusionOk="0">
                <a:moveTo>
                  <a:pt x="3" y="3585"/>
                </a:moveTo>
                <a:lnTo>
                  <a:pt x="3" y="3585"/>
                </a:lnTo>
              </a:path>
              <a:path w="4278" h="3586" extrusionOk="0">
                <a:moveTo>
                  <a:pt x="0" y="3585"/>
                </a:moveTo>
                <a:lnTo>
                  <a:pt x="0" y="3585"/>
                </a:lnTo>
              </a:path>
              <a:path w="4278" h="3586" extrusionOk="0">
                <a:moveTo>
                  <a:pt x="4254" y="74"/>
                </a:moveTo>
                <a:lnTo>
                  <a:pt x="4254" y="74"/>
                </a:lnTo>
              </a:path>
              <a:path w="4278" h="3586" extrusionOk="0">
                <a:moveTo>
                  <a:pt x="4260" y="97"/>
                </a:moveTo>
                <a:lnTo>
                  <a:pt x="4260" y="97"/>
                </a:lnTo>
              </a:path>
              <a:path w="4278" h="3586" extrusionOk="0">
                <a:moveTo>
                  <a:pt x="4234" y="254"/>
                </a:moveTo>
                <a:lnTo>
                  <a:pt x="4234" y="254"/>
                </a:lnTo>
              </a:path>
              <a:path w="4278" h="3586" extrusionOk="0">
                <a:moveTo>
                  <a:pt x="4270" y="309"/>
                </a:moveTo>
                <a:lnTo>
                  <a:pt x="4270" y="309"/>
                </a:lnTo>
              </a:path>
              <a:path w="4278" h="3586" extrusionOk="0">
                <a:moveTo>
                  <a:pt x="4273" y="119"/>
                </a:moveTo>
                <a:lnTo>
                  <a:pt x="4273" y="119"/>
                </a:lnTo>
              </a:path>
              <a:path w="4278" h="3586" extrusionOk="0">
                <a:moveTo>
                  <a:pt x="4267" y="116"/>
                </a:moveTo>
                <a:lnTo>
                  <a:pt x="4267" y="116"/>
                </a:lnTo>
              </a:path>
              <a:path w="4278" h="3586" extrusionOk="0">
                <a:moveTo>
                  <a:pt x="4277" y="87"/>
                </a:moveTo>
                <a:lnTo>
                  <a:pt x="4277" y="87"/>
                </a:lnTo>
              </a:path>
              <a:path w="4278" h="3586" extrusionOk="0">
                <a:moveTo>
                  <a:pt x="4217" y="0"/>
                </a:moveTo>
                <a:lnTo>
                  <a:pt x="4217" y="0"/>
                </a:lnTo>
              </a:path>
            </a:pathLst>
          </a:custGeom>
          <a:noFill/>
          <a:ln w="1905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6" name="Ink 15"/>
          <p:cNvSpPr>
            <a:spLocks noRot="1" noChangeAspect="1" noEditPoints="1" noChangeArrowheads="1" noChangeShapeType="1" noTextEdit="1"/>
          </p:cNvSpPr>
          <p:nvPr/>
        </p:nvSpPr>
        <p:spPr bwMode="auto">
          <a:xfrm>
            <a:off x="2374900" y="2152650"/>
            <a:ext cx="120650" cy="125413"/>
          </a:xfrm>
          <a:custGeom>
            <a:avLst/>
            <a:gdLst>
              <a:gd name="T0" fmla="*/ 2147483647 w 332"/>
              <a:gd name="T1" fmla="*/ 2147483647 h 350"/>
              <a:gd name="T2" fmla="*/ 2147483647 w 332"/>
              <a:gd name="T3" fmla="*/ 2147483647 h 350"/>
              <a:gd name="T4" fmla="*/ 2147483647 w 332"/>
              <a:gd name="T5" fmla="*/ 2147483647 h 350"/>
              <a:gd name="T6" fmla="*/ 2147483647 w 332"/>
              <a:gd name="T7" fmla="*/ 2147483647 h 350"/>
              <a:gd name="T8" fmla="*/ 2147483647 w 332"/>
              <a:gd name="T9" fmla="*/ 2147483647 h 350"/>
              <a:gd name="T10" fmla="*/ 2147483647 w 332"/>
              <a:gd name="T11" fmla="*/ 1564239442 h 350"/>
              <a:gd name="T12" fmla="*/ 2147483647 w 332"/>
              <a:gd name="T13" fmla="*/ 1702264331 h 350"/>
              <a:gd name="T14" fmla="*/ 2147483647 w 332"/>
              <a:gd name="T15" fmla="*/ 1334155319 h 350"/>
              <a:gd name="T16" fmla="*/ 2147483647 w 332"/>
              <a:gd name="T17" fmla="*/ 2147483647 h 350"/>
              <a:gd name="T18" fmla="*/ 2147483647 w 332"/>
              <a:gd name="T19" fmla="*/ 2147483647 h 350"/>
              <a:gd name="T20" fmla="*/ 2147483647 w 332"/>
              <a:gd name="T21" fmla="*/ 2147483647 h 350"/>
              <a:gd name="T22" fmla="*/ 2147483647 w 332"/>
              <a:gd name="T23" fmla="*/ 2147483647 h 350"/>
              <a:gd name="T24" fmla="*/ 2147483647 w 332"/>
              <a:gd name="T25" fmla="*/ 2147483647 h 350"/>
              <a:gd name="T26" fmla="*/ 2147483647 w 332"/>
              <a:gd name="T27" fmla="*/ 2147483647 h 350"/>
              <a:gd name="T28" fmla="*/ 2147483647 w 332"/>
              <a:gd name="T29" fmla="*/ 2147483647 h 350"/>
              <a:gd name="T30" fmla="*/ 2147483647 w 332"/>
              <a:gd name="T31" fmla="*/ 2147483647 h 350"/>
              <a:gd name="T32" fmla="*/ 2147483647 w 332"/>
              <a:gd name="T33" fmla="*/ 2147483647 h 350"/>
              <a:gd name="T34" fmla="*/ 2147483647 w 332"/>
              <a:gd name="T35" fmla="*/ 2147483647 h 350"/>
              <a:gd name="T36" fmla="*/ 2147483647 w 332"/>
              <a:gd name="T37" fmla="*/ 2147483647 h 350"/>
              <a:gd name="T38" fmla="*/ 2147483647 w 332"/>
              <a:gd name="T39" fmla="*/ 1058105539 h 350"/>
              <a:gd name="T40" fmla="*/ 2147483647 w 332"/>
              <a:gd name="T41" fmla="*/ 92059233 h 350"/>
              <a:gd name="T42" fmla="*/ 2147483647 w 332"/>
              <a:gd name="T43" fmla="*/ 92059233 h 350"/>
              <a:gd name="T44" fmla="*/ 1103775610 w 332"/>
              <a:gd name="T45" fmla="*/ 2147483647 h 350"/>
              <a:gd name="T46" fmla="*/ 479914084 w 332"/>
              <a:gd name="T47" fmla="*/ 2147483647 h 350"/>
              <a:gd name="T48" fmla="*/ 192018472 w 332"/>
              <a:gd name="T49" fmla="*/ 2147483647 h 350"/>
              <a:gd name="T50" fmla="*/ 192018472 w 332"/>
              <a:gd name="T51" fmla="*/ 2147483647 h 350"/>
              <a:gd name="T52" fmla="*/ 1295794083 w 332"/>
              <a:gd name="T53" fmla="*/ 2147483647 h 350"/>
              <a:gd name="T54" fmla="*/ 2147483647 w 332"/>
              <a:gd name="T55" fmla="*/ 2147483647 h 350"/>
              <a:gd name="T56" fmla="*/ 2147483647 w 332"/>
              <a:gd name="T57" fmla="*/ 2147483647 h 350"/>
              <a:gd name="T58" fmla="*/ 2147483647 w 332"/>
              <a:gd name="T59" fmla="*/ 2147483647 h 350"/>
              <a:gd name="T60" fmla="*/ 2147483647 w 332"/>
              <a:gd name="T61" fmla="*/ 2147483647 h 350"/>
              <a:gd name="T62" fmla="*/ 2147483647 w 332"/>
              <a:gd name="T63" fmla="*/ 2147483647 h 350"/>
              <a:gd name="T64" fmla="*/ 2147483647 w 332"/>
              <a:gd name="T65" fmla="*/ 2147483647 h 350"/>
              <a:gd name="T66" fmla="*/ 2147483647 w 332"/>
              <a:gd name="T67" fmla="*/ 2147483647 h 350"/>
              <a:gd name="T68" fmla="*/ 2147483647 w 332"/>
              <a:gd name="T69" fmla="*/ 2147483647 h 3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2"/>
              <a:gd name="T106" fmla="*/ 0 h 350"/>
              <a:gd name="T107" fmla="*/ 332 w 332"/>
              <a:gd name="T108" fmla="*/ 350 h 3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2" h="350" extrusionOk="0">
                <a:moveTo>
                  <a:pt x="212" y="161"/>
                </a:moveTo>
                <a:cubicBezTo>
                  <a:pt x="217" y="149"/>
                  <a:pt x="225" y="146"/>
                  <a:pt x="215" y="150"/>
                </a:cubicBezTo>
              </a:path>
              <a:path w="332" h="350" extrusionOk="0">
                <a:moveTo>
                  <a:pt x="212" y="137"/>
                </a:moveTo>
                <a:cubicBezTo>
                  <a:pt x="212" y="130"/>
                  <a:pt x="212" y="130"/>
                  <a:pt x="215" y="124"/>
                </a:cubicBezTo>
              </a:path>
              <a:path w="332" h="350" extrusionOk="0">
                <a:moveTo>
                  <a:pt x="172" y="58"/>
                </a:moveTo>
                <a:cubicBezTo>
                  <a:pt x="152" y="52"/>
                  <a:pt x="140" y="46"/>
                  <a:pt x="126" y="34"/>
                </a:cubicBezTo>
                <a:cubicBezTo>
                  <a:pt x="128" y="34"/>
                  <a:pt x="146" y="37"/>
                  <a:pt x="146" y="37"/>
                </a:cubicBezTo>
                <a:cubicBezTo>
                  <a:pt x="150" y="34"/>
                  <a:pt x="150" y="25"/>
                  <a:pt x="152" y="29"/>
                </a:cubicBezTo>
                <a:cubicBezTo>
                  <a:pt x="157" y="40"/>
                  <a:pt x="155" y="72"/>
                  <a:pt x="156" y="84"/>
                </a:cubicBezTo>
                <a:cubicBezTo>
                  <a:pt x="158" y="103"/>
                  <a:pt x="159" y="123"/>
                  <a:pt x="159" y="142"/>
                </a:cubicBezTo>
                <a:cubicBezTo>
                  <a:pt x="160" y="168"/>
                  <a:pt x="156" y="193"/>
                  <a:pt x="159" y="219"/>
                </a:cubicBezTo>
                <a:cubicBezTo>
                  <a:pt x="162" y="243"/>
                  <a:pt x="159" y="264"/>
                  <a:pt x="159" y="288"/>
                </a:cubicBezTo>
                <a:cubicBezTo>
                  <a:pt x="159" y="305"/>
                  <a:pt x="162" y="320"/>
                  <a:pt x="162" y="336"/>
                </a:cubicBezTo>
                <a:cubicBezTo>
                  <a:pt x="162" y="342"/>
                  <a:pt x="168" y="347"/>
                  <a:pt x="162" y="346"/>
                </a:cubicBezTo>
                <a:cubicBezTo>
                  <a:pt x="161" y="345"/>
                  <a:pt x="160" y="345"/>
                  <a:pt x="159" y="344"/>
                </a:cubicBezTo>
                <a:cubicBezTo>
                  <a:pt x="159" y="345"/>
                  <a:pt x="158" y="353"/>
                  <a:pt x="159" y="346"/>
                </a:cubicBezTo>
                <a:cubicBezTo>
                  <a:pt x="162" y="324"/>
                  <a:pt x="154" y="306"/>
                  <a:pt x="152" y="285"/>
                </a:cubicBezTo>
                <a:cubicBezTo>
                  <a:pt x="148" y="249"/>
                  <a:pt x="144" y="209"/>
                  <a:pt x="146" y="172"/>
                </a:cubicBezTo>
                <a:cubicBezTo>
                  <a:pt x="148" y="138"/>
                  <a:pt x="151" y="105"/>
                  <a:pt x="152" y="71"/>
                </a:cubicBezTo>
                <a:cubicBezTo>
                  <a:pt x="152" y="55"/>
                  <a:pt x="155" y="39"/>
                  <a:pt x="159" y="23"/>
                </a:cubicBezTo>
                <a:cubicBezTo>
                  <a:pt x="161" y="17"/>
                  <a:pt x="167" y="8"/>
                  <a:pt x="166" y="2"/>
                </a:cubicBezTo>
                <a:cubicBezTo>
                  <a:pt x="166" y="0"/>
                  <a:pt x="164" y="2"/>
                  <a:pt x="162" y="2"/>
                </a:cubicBezTo>
              </a:path>
              <a:path w="332" h="350" extrusionOk="0">
                <a:moveTo>
                  <a:pt x="23" y="272"/>
                </a:moveTo>
                <a:cubicBezTo>
                  <a:pt x="17" y="282"/>
                  <a:pt x="12" y="250"/>
                  <a:pt x="10" y="243"/>
                </a:cubicBezTo>
              </a:path>
              <a:path w="332" h="350" extrusionOk="0">
                <a:moveTo>
                  <a:pt x="4" y="238"/>
                </a:moveTo>
                <a:cubicBezTo>
                  <a:pt x="-1" y="212"/>
                  <a:pt x="-1" y="237"/>
                  <a:pt x="4" y="219"/>
                </a:cubicBezTo>
                <a:cubicBezTo>
                  <a:pt x="12" y="224"/>
                  <a:pt x="14" y="225"/>
                  <a:pt x="27" y="225"/>
                </a:cubicBezTo>
                <a:cubicBezTo>
                  <a:pt x="57" y="225"/>
                  <a:pt x="67" y="226"/>
                  <a:pt x="96" y="217"/>
                </a:cubicBezTo>
                <a:cubicBezTo>
                  <a:pt x="130" y="206"/>
                  <a:pt x="162" y="199"/>
                  <a:pt x="195" y="185"/>
                </a:cubicBezTo>
                <a:cubicBezTo>
                  <a:pt x="223" y="173"/>
                  <a:pt x="260" y="160"/>
                  <a:pt x="291" y="156"/>
                </a:cubicBezTo>
                <a:cubicBezTo>
                  <a:pt x="299" y="155"/>
                  <a:pt x="313" y="156"/>
                  <a:pt x="321" y="158"/>
                </a:cubicBezTo>
                <a:cubicBezTo>
                  <a:pt x="330" y="160"/>
                  <a:pt x="325" y="163"/>
                  <a:pt x="328" y="153"/>
                </a:cubicBezTo>
                <a:cubicBezTo>
                  <a:pt x="329" y="149"/>
                  <a:pt x="328" y="154"/>
                  <a:pt x="328" y="150"/>
                </a:cubicBezTo>
                <a:cubicBezTo>
                  <a:pt x="331" y="153"/>
                  <a:pt x="326" y="146"/>
                  <a:pt x="328" y="150"/>
                </a:cubicBezTo>
                <a:cubicBezTo>
                  <a:pt x="335" y="164"/>
                  <a:pt x="333" y="148"/>
                  <a:pt x="318" y="180"/>
                </a:cubicBezTo>
              </a:path>
            </a:pathLst>
          </a:custGeom>
          <a:noFill/>
          <a:ln w="1905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7" name="Ink 16"/>
          <p:cNvSpPr>
            <a:spLocks noRot="1" noChangeAspect="1" noEditPoints="1" noChangeArrowheads="1" noChangeShapeType="1" noTextEdit="1"/>
          </p:cNvSpPr>
          <p:nvPr/>
        </p:nvSpPr>
        <p:spPr bwMode="auto">
          <a:xfrm>
            <a:off x="922338" y="3438525"/>
            <a:ext cx="63500" cy="7938"/>
          </a:xfrm>
          <a:custGeom>
            <a:avLst/>
            <a:gdLst>
              <a:gd name="T0" fmla="*/ 923470096 w 177"/>
              <a:gd name="T1" fmla="*/ 500156710 h 20"/>
              <a:gd name="T2" fmla="*/ 2147483647 w 177"/>
              <a:gd name="T3" fmla="*/ 187617805 h 20"/>
              <a:gd name="T4" fmla="*/ 2147483647 w 177"/>
              <a:gd name="T5" fmla="*/ 187617805 h 20"/>
              <a:gd name="T6" fmla="*/ 2147483647 w 177"/>
              <a:gd name="T7" fmla="*/ 375078041 h 20"/>
              <a:gd name="T8" fmla="*/ 2147483647 w 177"/>
              <a:gd name="T9" fmla="*/ 875391924 h 20"/>
              <a:gd name="T10" fmla="*/ 2147483647 w 177"/>
              <a:gd name="T11" fmla="*/ 875391924 h 20"/>
              <a:gd name="T12" fmla="*/ 2147483647 w 177"/>
              <a:gd name="T13" fmla="*/ 687774119 h 20"/>
              <a:gd name="T14" fmla="*/ 2147483647 w 177"/>
              <a:gd name="T15" fmla="*/ 1000313024 h 20"/>
              <a:gd name="T16" fmla="*/ 2147483647 w 177"/>
              <a:gd name="T17" fmla="*/ 875391924 h 20"/>
              <a:gd name="T18" fmla="*/ 1985557105 w 177"/>
              <a:gd name="T19" fmla="*/ 875391924 h 20"/>
              <a:gd name="T20" fmla="*/ 1846940192 w 177"/>
              <a:gd name="T21" fmla="*/ 875391924 h 20"/>
              <a:gd name="T22" fmla="*/ 184693876 w 177"/>
              <a:gd name="T23" fmla="*/ 1000313024 h 20"/>
              <a:gd name="T24" fmla="*/ 0 w 177"/>
              <a:gd name="T25" fmla="*/ 875391924 h 20"/>
              <a:gd name="T26" fmla="*/ 0 w 177"/>
              <a:gd name="T27" fmla="*/ 875391924 h 20"/>
              <a:gd name="T28" fmla="*/ 0 w 177"/>
              <a:gd name="T29" fmla="*/ 1187930829 h 20"/>
              <a:gd name="T30" fmla="*/ 184693876 w 177"/>
              <a:gd name="T31" fmla="*/ 1187930829 h 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20"/>
              <a:gd name="T50" fmla="*/ 177 w 177"/>
              <a:gd name="T51" fmla="*/ 20 h 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20" extrusionOk="0">
                <a:moveTo>
                  <a:pt x="20" y="8"/>
                </a:moveTo>
                <a:cubicBezTo>
                  <a:pt x="52" y="6"/>
                  <a:pt x="82" y="4"/>
                  <a:pt x="113" y="3"/>
                </a:cubicBezTo>
                <a:cubicBezTo>
                  <a:pt x="131" y="2"/>
                  <a:pt x="145" y="2"/>
                  <a:pt x="162" y="3"/>
                </a:cubicBezTo>
                <a:cubicBezTo>
                  <a:pt x="170" y="3"/>
                  <a:pt x="172" y="2"/>
                  <a:pt x="176" y="6"/>
                </a:cubicBezTo>
                <a:cubicBezTo>
                  <a:pt x="164" y="7"/>
                  <a:pt x="154" y="12"/>
                  <a:pt x="142" y="14"/>
                </a:cubicBezTo>
                <a:cubicBezTo>
                  <a:pt x="137" y="14"/>
                  <a:pt x="131" y="14"/>
                  <a:pt x="126" y="14"/>
                </a:cubicBezTo>
              </a:path>
              <a:path w="177" h="20" extrusionOk="0">
                <a:moveTo>
                  <a:pt x="83" y="11"/>
                </a:moveTo>
                <a:cubicBezTo>
                  <a:pt x="83" y="13"/>
                  <a:pt x="83" y="14"/>
                  <a:pt x="83" y="16"/>
                </a:cubicBezTo>
                <a:cubicBezTo>
                  <a:pt x="76" y="16"/>
                  <a:pt x="70" y="15"/>
                  <a:pt x="63" y="14"/>
                </a:cubicBezTo>
                <a:cubicBezTo>
                  <a:pt x="53" y="13"/>
                  <a:pt x="52" y="13"/>
                  <a:pt x="43" y="14"/>
                </a:cubicBezTo>
                <a:cubicBezTo>
                  <a:pt x="42" y="14"/>
                  <a:pt x="41" y="14"/>
                  <a:pt x="40" y="14"/>
                </a:cubicBezTo>
              </a:path>
              <a:path w="177" h="20" extrusionOk="0">
                <a:moveTo>
                  <a:pt x="4" y="16"/>
                </a:moveTo>
                <a:cubicBezTo>
                  <a:pt x="8" y="16"/>
                  <a:pt x="3" y="11"/>
                  <a:pt x="0" y="14"/>
                </a:cubicBezTo>
                <a:cubicBezTo>
                  <a:pt x="0" y="16"/>
                  <a:pt x="0" y="17"/>
                  <a:pt x="0" y="14"/>
                </a:cubicBezTo>
                <a:cubicBezTo>
                  <a:pt x="0" y="18"/>
                  <a:pt x="0" y="23"/>
                  <a:pt x="0" y="19"/>
                </a:cubicBezTo>
                <a:cubicBezTo>
                  <a:pt x="0" y="15"/>
                  <a:pt x="1" y="15"/>
                  <a:pt x="4" y="19"/>
                </a:cubicBezTo>
              </a:path>
            </a:pathLst>
          </a:custGeom>
          <a:noFill/>
          <a:ln w="1905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8" name="Ink 18"/>
          <p:cNvSpPr>
            <a:spLocks noRot="1" noChangeAspect="1" noEditPoints="1" noChangeArrowheads="1" noChangeShapeType="1" noTextEdit="1"/>
          </p:cNvSpPr>
          <p:nvPr/>
        </p:nvSpPr>
        <p:spPr bwMode="auto">
          <a:xfrm>
            <a:off x="3087688" y="3471863"/>
            <a:ext cx="1587" cy="1587"/>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extrusionOk="0">
                <a:moveTo>
                  <a:pt x="0" y="0"/>
                </a:moveTo>
                <a:lnTo>
                  <a:pt x="0" y="0"/>
                </a:lnTo>
              </a:path>
            </a:pathLst>
          </a:custGeom>
          <a:noFill/>
          <a:ln w="1905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1" name="Ink 21"/>
          <p:cNvSpPr>
            <a:spLocks noRot="1" noChangeAspect="1" noEditPoints="1" noChangeArrowheads="1" noChangeShapeType="1" noTextEdit="1"/>
          </p:cNvSpPr>
          <p:nvPr/>
        </p:nvSpPr>
        <p:spPr bwMode="auto">
          <a:xfrm>
            <a:off x="763588" y="2603500"/>
            <a:ext cx="287337" cy="352425"/>
          </a:xfrm>
          <a:custGeom>
            <a:avLst/>
            <a:gdLst>
              <a:gd name="T0" fmla="*/ 2147483647 w 801"/>
              <a:gd name="T1" fmla="*/ 93816473 h 977"/>
              <a:gd name="T2" fmla="*/ 2147483647 w 801"/>
              <a:gd name="T3" fmla="*/ 93816473 h 977"/>
              <a:gd name="T4" fmla="*/ 2147483647 w 801"/>
              <a:gd name="T5" fmla="*/ 93816473 h 977"/>
              <a:gd name="T6" fmla="*/ 2147483647 w 801"/>
              <a:gd name="T7" fmla="*/ 1126449498 h 977"/>
              <a:gd name="T8" fmla="*/ 2147483647 w 801"/>
              <a:gd name="T9" fmla="*/ 2147483647 h 977"/>
              <a:gd name="T10" fmla="*/ 2147483647 w 801"/>
              <a:gd name="T11" fmla="*/ 2147483647 h 977"/>
              <a:gd name="T12" fmla="*/ 2147483647 w 801"/>
              <a:gd name="T13" fmla="*/ 2147483647 h 977"/>
              <a:gd name="T14" fmla="*/ 2147483647 w 801"/>
              <a:gd name="T15" fmla="*/ 2147483647 h 977"/>
              <a:gd name="T16" fmla="*/ 2147483647 w 801"/>
              <a:gd name="T17" fmla="*/ 2147483647 h 977"/>
              <a:gd name="T18" fmla="*/ 2147483647 w 801"/>
              <a:gd name="T19" fmla="*/ 2147483647 h 977"/>
              <a:gd name="T20" fmla="*/ 2147483647 w 801"/>
              <a:gd name="T21" fmla="*/ 2147483647 h 977"/>
              <a:gd name="T22" fmla="*/ 2147483647 w 801"/>
              <a:gd name="T23" fmla="*/ 2147483647 h 977"/>
              <a:gd name="T24" fmla="*/ 2147483647 w 801"/>
              <a:gd name="T25" fmla="*/ 2147483647 h 977"/>
              <a:gd name="T26" fmla="*/ 2147483647 w 801"/>
              <a:gd name="T27" fmla="*/ 2147483647 h 977"/>
              <a:gd name="T28" fmla="*/ 2147483647 w 801"/>
              <a:gd name="T29" fmla="*/ 2147483647 h 977"/>
              <a:gd name="T30" fmla="*/ 2147483647 w 801"/>
              <a:gd name="T31" fmla="*/ 2147483647 h 977"/>
              <a:gd name="T32" fmla="*/ 1984921126 w 801"/>
              <a:gd name="T33" fmla="*/ 2147483647 h 977"/>
              <a:gd name="T34" fmla="*/ 461582677 w 801"/>
              <a:gd name="T35" fmla="*/ 2147483647 h 977"/>
              <a:gd name="T36" fmla="*/ 461582677 w 801"/>
              <a:gd name="T37" fmla="*/ 2147483647 h 977"/>
              <a:gd name="T38" fmla="*/ 2123383123 w 801"/>
              <a:gd name="T39" fmla="*/ 2147483647 h 977"/>
              <a:gd name="T40" fmla="*/ 2147483647 w 801"/>
              <a:gd name="T41" fmla="*/ 2147483647 h 977"/>
              <a:gd name="T42" fmla="*/ 2147483647 w 801"/>
              <a:gd name="T43" fmla="*/ 2147483647 h 977"/>
              <a:gd name="T44" fmla="*/ 2147483647 w 801"/>
              <a:gd name="T45" fmla="*/ 2147483647 h 977"/>
              <a:gd name="T46" fmla="*/ 2147483647 w 801"/>
              <a:gd name="T47" fmla="*/ 2147483647 h 977"/>
              <a:gd name="T48" fmla="*/ 2147483647 w 801"/>
              <a:gd name="T49" fmla="*/ 2147483647 h 977"/>
              <a:gd name="T50" fmla="*/ 2147483647 w 801"/>
              <a:gd name="T51" fmla="*/ 2147483647 h 977"/>
              <a:gd name="T52" fmla="*/ 2147483647 w 801"/>
              <a:gd name="T53" fmla="*/ 2147483647 h 977"/>
              <a:gd name="T54" fmla="*/ 2147483647 w 801"/>
              <a:gd name="T55" fmla="*/ 2147483647 h 977"/>
              <a:gd name="T56" fmla="*/ 2147483647 w 801"/>
              <a:gd name="T57" fmla="*/ 2147483647 h 977"/>
              <a:gd name="T58" fmla="*/ 2147483647 w 801"/>
              <a:gd name="T59" fmla="*/ 2147483647 h 977"/>
              <a:gd name="T60" fmla="*/ 2147483647 w 801"/>
              <a:gd name="T61" fmla="*/ 2147483647 h 977"/>
              <a:gd name="T62" fmla="*/ 2147483647 w 801"/>
              <a:gd name="T63" fmla="*/ 2147483647 h 977"/>
              <a:gd name="T64" fmla="*/ 2147483647 w 801"/>
              <a:gd name="T65" fmla="*/ 2147483647 h 977"/>
              <a:gd name="T66" fmla="*/ 2147483647 w 801"/>
              <a:gd name="T67" fmla="*/ 2147483647 h 977"/>
              <a:gd name="T68" fmla="*/ 2147483647 w 801"/>
              <a:gd name="T69" fmla="*/ 2147483647 h 977"/>
              <a:gd name="T70" fmla="*/ 2147483647 w 801"/>
              <a:gd name="T71" fmla="*/ 2147483647 h 977"/>
              <a:gd name="T72" fmla="*/ 2147483647 w 801"/>
              <a:gd name="T73" fmla="*/ 2147483647 h 977"/>
              <a:gd name="T74" fmla="*/ 2147483647 w 801"/>
              <a:gd name="T75" fmla="*/ 2147483647 h 977"/>
              <a:gd name="T76" fmla="*/ 2147483647 w 801"/>
              <a:gd name="T77" fmla="*/ 2147483647 h 977"/>
              <a:gd name="T78" fmla="*/ 2147483647 w 801"/>
              <a:gd name="T79" fmla="*/ 2147483647 h 977"/>
              <a:gd name="T80" fmla="*/ 2147483647 w 801"/>
              <a:gd name="T81" fmla="*/ 2147483647 h 977"/>
              <a:gd name="T82" fmla="*/ 2147483647 w 801"/>
              <a:gd name="T83" fmla="*/ 2147483647 h 977"/>
              <a:gd name="T84" fmla="*/ 2147483647 w 801"/>
              <a:gd name="T85" fmla="*/ 2147483647 h 977"/>
              <a:gd name="T86" fmla="*/ 2147483647 w 801"/>
              <a:gd name="T87" fmla="*/ 2147483647 h 977"/>
              <a:gd name="T88" fmla="*/ 2147483647 w 801"/>
              <a:gd name="T89" fmla="*/ 2147483647 h 977"/>
              <a:gd name="T90" fmla="*/ 2147483647 w 801"/>
              <a:gd name="T91" fmla="*/ 2147483647 h 9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01"/>
              <a:gd name="T139" fmla="*/ 0 h 977"/>
              <a:gd name="T140" fmla="*/ 801 w 801"/>
              <a:gd name="T141" fmla="*/ 977 h 97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01" h="977" extrusionOk="0">
                <a:moveTo>
                  <a:pt x="165" y="8"/>
                </a:moveTo>
                <a:cubicBezTo>
                  <a:pt x="173" y="4"/>
                  <a:pt x="175" y="3"/>
                  <a:pt x="179" y="2"/>
                </a:cubicBezTo>
                <a:cubicBezTo>
                  <a:pt x="182" y="1"/>
                  <a:pt x="176" y="3"/>
                  <a:pt x="179" y="2"/>
                </a:cubicBezTo>
                <a:cubicBezTo>
                  <a:pt x="182" y="1"/>
                  <a:pt x="179" y="2"/>
                  <a:pt x="182" y="2"/>
                </a:cubicBezTo>
                <a:cubicBezTo>
                  <a:pt x="179" y="3"/>
                  <a:pt x="178" y="-1"/>
                  <a:pt x="179" y="2"/>
                </a:cubicBezTo>
                <a:cubicBezTo>
                  <a:pt x="181" y="6"/>
                  <a:pt x="182" y="-2"/>
                  <a:pt x="182" y="2"/>
                </a:cubicBezTo>
                <a:cubicBezTo>
                  <a:pt x="182" y="6"/>
                  <a:pt x="182" y="-4"/>
                  <a:pt x="182" y="0"/>
                </a:cubicBezTo>
                <a:cubicBezTo>
                  <a:pt x="180" y="17"/>
                  <a:pt x="179" y="12"/>
                  <a:pt x="172" y="24"/>
                </a:cubicBezTo>
                <a:cubicBezTo>
                  <a:pt x="171" y="29"/>
                  <a:pt x="169" y="39"/>
                  <a:pt x="169" y="45"/>
                </a:cubicBezTo>
                <a:cubicBezTo>
                  <a:pt x="168" y="64"/>
                  <a:pt x="164" y="91"/>
                  <a:pt x="165" y="108"/>
                </a:cubicBezTo>
                <a:cubicBezTo>
                  <a:pt x="165" y="119"/>
                  <a:pt x="169" y="131"/>
                  <a:pt x="169" y="143"/>
                </a:cubicBezTo>
                <a:cubicBezTo>
                  <a:pt x="169" y="183"/>
                  <a:pt x="162" y="229"/>
                  <a:pt x="165" y="264"/>
                </a:cubicBezTo>
                <a:cubicBezTo>
                  <a:pt x="166" y="272"/>
                  <a:pt x="164" y="286"/>
                  <a:pt x="165" y="291"/>
                </a:cubicBezTo>
                <a:cubicBezTo>
                  <a:pt x="168" y="305"/>
                  <a:pt x="170" y="303"/>
                  <a:pt x="175" y="317"/>
                </a:cubicBezTo>
                <a:cubicBezTo>
                  <a:pt x="177" y="322"/>
                  <a:pt x="181" y="326"/>
                  <a:pt x="182" y="333"/>
                </a:cubicBezTo>
                <a:cubicBezTo>
                  <a:pt x="183" y="340"/>
                  <a:pt x="180" y="347"/>
                  <a:pt x="179" y="354"/>
                </a:cubicBezTo>
                <a:cubicBezTo>
                  <a:pt x="178" y="363"/>
                  <a:pt x="179" y="374"/>
                  <a:pt x="179" y="378"/>
                </a:cubicBezTo>
                <a:cubicBezTo>
                  <a:pt x="179" y="397"/>
                  <a:pt x="181" y="417"/>
                  <a:pt x="182" y="436"/>
                </a:cubicBezTo>
                <a:cubicBezTo>
                  <a:pt x="183" y="454"/>
                  <a:pt x="180" y="471"/>
                  <a:pt x="179" y="489"/>
                </a:cubicBezTo>
                <a:cubicBezTo>
                  <a:pt x="178" y="516"/>
                  <a:pt x="181" y="545"/>
                  <a:pt x="182" y="571"/>
                </a:cubicBezTo>
                <a:cubicBezTo>
                  <a:pt x="182" y="581"/>
                  <a:pt x="182" y="592"/>
                  <a:pt x="182" y="603"/>
                </a:cubicBezTo>
                <a:cubicBezTo>
                  <a:pt x="181" y="623"/>
                  <a:pt x="176" y="644"/>
                  <a:pt x="175" y="664"/>
                </a:cubicBezTo>
                <a:cubicBezTo>
                  <a:pt x="174" y="690"/>
                  <a:pt x="173" y="717"/>
                  <a:pt x="172" y="743"/>
                </a:cubicBezTo>
                <a:cubicBezTo>
                  <a:pt x="171" y="767"/>
                  <a:pt x="176" y="794"/>
                  <a:pt x="175" y="817"/>
                </a:cubicBezTo>
                <a:cubicBezTo>
                  <a:pt x="175" y="827"/>
                  <a:pt x="173" y="841"/>
                  <a:pt x="172" y="852"/>
                </a:cubicBezTo>
                <a:cubicBezTo>
                  <a:pt x="171" y="871"/>
                  <a:pt x="171" y="886"/>
                  <a:pt x="172" y="905"/>
                </a:cubicBezTo>
                <a:cubicBezTo>
                  <a:pt x="173" y="924"/>
                  <a:pt x="168" y="942"/>
                  <a:pt x="169" y="960"/>
                </a:cubicBezTo>
                <a:cubicBezTo>
                  <a:pt x="169" y="966"/>
                  <a:pt x="169" y="970"/>
                  <a:pt x="169" y="974"/>
                </a:cubicBezTo>
                <a:cubicBezTo>
                  <a:pt x="169" y="978"/>
                  <a:pt x="172" y="975"/>
                  <a:pt x="172" y="976"/>
                </a:cubicBezTo>
                <a:cubicBezTo>
                  <a:pt x="168" y="975"/>
                  <a:pt x="167" y="975"/>
                  <a:pt x="162" y="974"/>
                </a:cubicBezTo>
                <a:cubicBezTo>
                  <a:pt x="156" y="973"/>
                  <a:pt x="147" y="974"/>
                  <a:pt x="142" y="971"/>
                </a:cubicBezTo>
                <a:cubicBezTo>
                  <a:pt x="129" y="964"/>
                  <a:pt x="117" y="952"/>
                  <a:pt x="106" y="942"/>
                </a:cubicBezTo>
                <a:cubicBezTo>
                  <a:pt x="91" y="928"/>
                  <a:pt x="84" y="913"/>
                  <a:pt x="73" y="897"/>
                </a:cubicBezTo>
                <a:cubicBezTo>
                  <a:pt x="64" y="884"/>
                  <a:pt x="51" y="871"/>
                  <a:pt x="43" y="857"/>
                </a:cubicBezTo>
                <a:cubicBezTo>
                  <a:pt x="37" y="847"/>
                  <a:pt x="35" y="840"/>
                  <a:pt x="27" y="833"/>
                </a:cubicBezTo>
                <a:cubicBezTo>
                  <a:pt x="23" y="830"/>
                  <a:pt x="14" y="827"/>
                  <a:pt x="10" y="823"/>
                </a:cubicBezTo>
                <a:cubicBezTo>
                  <a:pt x="5" y="818"/>
                  <a:pt x="3" y="812"/>
                  <a:pt x="3" y="812"/>
                </a:cubicBezTo>
                <a:cubicBezTo>
                  <a:pt x="7" y="816"/>
                  <a:pt x="5" y="817"/>
                  <a:pt x="10" y="820"/>
                </a:cubicBezTo>
                <a:cubicBezTo>
                  <a:pt x="11" y="821"/>
                  <a:pt x="21" y="826"/>
                  <a:pt x="23" y="828"/>
                </a:cubicBezTo>
                <a:cubicBezTo>
                  <a:pt x="31" y="835"/>
                  <a:pt x="38" y="841"/>
                  <a:pt x="46" y="849"/>
                </a:cubicBezTo>
                <a:cubicBezTo>
                  <a:pt x="64" y="867"/>
                  <a:pt x="81" y="889"/>
                  <a:pt x="99" y="905"/>
                </a:cubicBezTo>
                <a:cubicBezTo>
                  <a:pt x="110" y="915"/>
                  <a:pt x="122" y="923"/>
                  <a:pt x="132" y="934"/>
                </a:cubicBezTo>
                <a:cubicBezTo>
                  <a:pt x="138" y="940"/>
                  <a:pt x="145" y="945"/>
                  <a:pt x="149" y="952"/>
                </a:cubicBezTo>
                <a:cubicBezTo>
                  <a:pt x="151" y="956"/>
                  <a:pt x="150" y="962"/>
                  <a:pt x="152" y="966"/>
                </a:cubicBezTo>
                <a:cubicBezTo>
                  <a:pt x="152" y="965"/>
                  <a:pt x="152" y="964"/>
                  <a:pt x="152" y="963"/>
                </a:cubicBezTo>
                <a:cubicBezTo>
                  <a:pt x="156" y="961"/>
                  <a:pt x="155" y="967"/>
                  <a:pt x="159" y="963"/>
                </a:cubicBezTo>
                <a:cubicBezTo>
                  <a:pt x="168" y="955"/>
                  <a:pt x="170" y="949"/>
                  <a:pt x="179" y="939"/>
                </a:cubicBezTo>
                <a:cubicBezTo>
                  <a:pt x="205" y="907"/>
                  <a:pt x="238" y="871"/>
                  <a:pt x="275" y="852"/>
                </a:cubicBezTo>
                <a:cubicBezTo>
                  <a:pt x="284" y="847"/>
                  <a:pt x="296" y="846"/>
                  <a:pt x="304" y="839"/>
                </a:cubicBezTo>
                <a:cubicBezTo>
                  <a:pt x="307" y="836"/>
                  <a:pt x="307" y="836"/>
                  <a:pt x="311" y="833"/>
                </a:cubicBezTo>
                <a:cubicBezTo>
                  <a:pt x="317" y="829"/>
                  <a:pt x="314" y="827"/>
                  <a:pt x="321" y="823"/>
                </a:cubicBezTo>
                <a:cubicBezTo>
                  <a:pt x="325" y="821"/>
                  <a:pt x="324" y="825"/>
                  <a:pt x="327" y="823"/>
                </a:cubicBezTo>
                <a:cubicBezTo>
                  <a:pt x="331" y="823"/>
                  <a:pt x="332" y="823"/>
                  <a:pt x="331" y="820"/>
                </a:cubicBezTo>
                <a:cubicBezTo>
                  <a:pt x="327" y="820"/>
                  <a:pt x="322" y="820"/>
                  <a:pt x="318" y="820"/>
                </a:cubicBezTo>
              </a:path>
              <a:path w="801" h="977" extrusionOk="0">
                <a:moveTo>
                  <a:pt x="466" y="339"/>
                </a:moveTo>
                <a:cubicBezTo>
                  <a:pt x="464" y="335"/>
                  <a:pt x="465" y="337"/>
                  <a:pt x="463" y="333"/>
                </a:cubicBezTo>
                <a:cubicBezTo>
                  <a:pt x="461" y="338"/>
                  <a:pt x="460" y="336"/>
                  <a:pt x="460" y="344"/>
                </a:cubicBezTo>
                <a:cubicBezTo>
                  <a:pt x="459" y="367"/>
                  <a:pt x="458" y="390"/>
                  <a:pt x="456" y="413"/>
                </a:cubicBezTo>
                <a:cubicBezTo>
                  <a:pt x="454" y="441"/>
                  <a:pt x="451" y="469"/>
                  <a:pt x="450" y="497"/>
                </a:cubicBezTo>
                <a:cubicBezTo>
                  <a:pt x="449" y="524"/>
                  <a:pt x="449" y="550"/>
                  <a:pt x="447" y="577"/>
                </a:cubicBezTo>
                <a:cubicBezTo>
                  <a:pt x="446" y="590"/>
                  <a:pt x="448" y="603"/>
                  <a:pt x="450" y="616"/>
                </a:cubicBezTo>
                <a:cubicBezTo>
                  <a:pt x="452" y="626"/>
                  <a:pt x="452" y="637"/>
                  <a:pt x="456" y="646"/>
                </a:cubicBezTo>
                <a:cubicBezTo>
                  <a:pt x="461" y="658"/>
                  <a:pt x="466" y="650"/>
                  <a:pt x="476" y="653"/>
                </a:cubicBezTo>
                <a:cubicBezTo>
                  <a:pt x="491" y="657"/>
                  <a:pt x="496" y="653"/>
                  <a:pt x="509" y="653"/>
                </a:cubicBezTo>
                <a:cubicBezTo>
                  <a:pt x="519" y="653"/>
                  <a:pt x="524" y="659"/>
                  <a:pt x="533" y="656"/>
                </a:cubicBezTo>
                <a:cubicBezTo>
                  <a:pt x="536" y="653"/>
                  <a:pt x="537" y="652"/>
                  <a:pt x="539" y="651"/>
                </a:cubicBezTo>
                <a:cubicBezTo>
                  <a:pt x="555" y="659"/>
                  <a:pt x="541" y="660"/>
                  <a:pt x="559" y="651"/>
                </a:cubicBezTo>
                <a:cubicBezTo>
                  <a:pt x="576" y="642"/>
                  <a:pt x="587" y="631"/>
                  <a:pt x="599" y="616"/>
                </a:cubicBezTo>
                <a:cubicBezTo>
                  <a:pt x="601" y="613"/>
                  <a:pt x="603" y="611"/>
                  <a:pt x="605" y="608"/>
                </a:cubicBezTo>
              </a:path>
              <a:path w="801" h="977" extrusionOk="0">
                <a:moveTo>
                  <a:pt x="420" y="193"/>
                </a:moveTo>
                <a:cubicBezTo>
                  <a:pt x="420" y="183"/>
                  <a:pt x="419" y="176"/>
                  <a:pt x="417" y="167"/>
                </a:cubicBezTo>
                <a:cubicBezTo>
                  <a:pt x="416" y="162"/>
                  <a:pt x="421" y="158"/>
                  <a:pt x="420" y="153"/>
                </a:cubicBezTo>
                <a:cubicBezTo>
                  <a:pt x="419" y="148"/>
                  <a:pt x="417" y="147"/>
                  <a:pt x="417" y="153"/>
                </a:cubicBezTo>
                <a:cubicBezTo>
                  <a:pt x="417" y="166"/>
                  <a:pt x="415" y="176"/>
                  <a:pt x="413" y="188"/>
                </a:cubicBezTo>
                <a:cubicBezTo>
                  <a:pt x="412" y="199"/>
                  <a:pt x="413" y="208"/>
                  <a:pt x="410" y="217"/>
                </a:cubicBezTo>
                <a:cubicBezTo>
                  <a:pt x="409" y="220"/>
                  <a:pt x="411" y="228"/>
                  <a:pt x="413" y="225"/>
                </a:cubicBezTo>
                <a:cubicBezTo>
                  <a:pt x="414" y="223"/>
                  <a:pt x="419" y="218"/>
                  <a:pt x="423" y="219"/>
                </a:cubicBezTo>
                <a:cubicBezTo>
                  <a:pt x="425" y="220"/>
                  <a:pt x="428" y="221"/>
                  <a:pt x="430" y="222"/>
                </a:cubicBezTo>
              </a:path>
              <a:path w="801" h="977" extrusionOk="0">
                <a:moveTo>
                  <a:pt x="708" y="646"/>
                </a:moveTo>
                <a:cubicBezTo>
                  <a:pt x="708" y="643"/>
                  <a:pt x="708" y="641"/>
                  <a:pt x="708" y="638"/>
                </a:cubicBezTo>
                <a:cubicBezTo>
                  <a:pt x="707" y="640"/>
                  <a:pt x="710" y="638"/>
                  <a:pt x="708" y="643"/>
                </a:cubicBezTo>
                <a:cubicBezTo>
                  <a:pt x="702" y="657"/>
                  <a:pt x="699" y="669"/>
                  <a:pt x="695" y="683"/>
                </a:cubicBezTo>
                <a:cubicBezTo>
                  <a:pt x="686" y="714"/>
                  <a:pt x="679" y="746"/>
                  <a:pt x="671" y="778"/>
                </a:cubicBezTo>
                <a:cubicBezTo>
                  <a:pt x="668" y="791"/>
                  <a:pt x="666" y="806"/>
                  <a:pt x="668" y="820"/>
                </a:cubicBezTo>
                <a:cubicBezTo>
                  <a:pt x="669" y="829"/>
                  <a:pt x="673" y="834"/>
                  <a:pt x="681" y="839"/>
                </a:cubicBezTo>
                <a:cubicBezTo>
                  <a:pt x="695" y="848"/>
                  <a:pt x="711" y="835"/>
                  <a:pt x="724" y="833"/>
                </a:cubicBezTo>
                <a:cubicBezTo>
                  <a:pt x="748" y="830"/>
                  <a:pt x="764" y="832"/>
                  <a:pt x="784" y="815"/>
                </a:cubicBezTo>
                <a:cubicBezTo>
                  <a:pt x="799" y="803"/>
                  <a:pt x="804" y="786"/>
                  <a:pt x="800" y="767"/>
                </a:cubicBezTo>
                <a:cubicBezTo>
                  <a:pt x="795" y="744"/>
                  <a:pt x="781" y="727"/>
                  <a:pt x="764" y="712"/>
                </a:cubicBezTo>
                <a:cubicBezTo>
                  <a:pt x="751" y="701"/>
                  <a:pt x="739" y="695"/>
                  <a:pt x="724" y="688"/>
                </a:cubicBezTo>
                <a:cubicBezTo>
                  <a:pt x="715" y="684"/>
                  <a:pt x="717" y="680"/>
                  <a:pt x="711" y="675"/>
                </a:cubicBezTo>
                <a:cubicBezTo>
                  <a:pt x="701" y="667"/>
                  <a:pt x="711" y="678"/>
                  <a:pt x="708" y="677"/>
                </a:cubicBezTo>
              </a:path>
            </a:pathLst>
          </a:custGeom>
          <a:noFill/>
          <a:ln w="1270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2" name="Ink 22"/>
          <p:cNvSpPr>
            <a:spLocks noRot="1" noChangeAspect="1" noEditPoints="1" noChangeArrowheads="1" noChangeShapeType="1" noTextEdit="1"/>
          </p:cNvSpPr>
          <p:nvPr/>
        </p:nvSpPr>
        <p:spPr bwMode="auto">
          <a:xfrm>
            <a:off x="2479675" y="2890838"/>
            <a:ext cx="80963" cy="4762"/>
          </a:xfrm>
          <a:custGeom>
            <a:avLst/>
            <a:gdLst>
              <a:gd name="T0" fmla="*/ 0 w 226"/>
              <a:gd name="T1" fmla="*/ 191995586 h 15"/>
              <a:gd name="T2" fmla="*/ 597671374 w 226"/>
              <a:gd name="T3" fmla="*/ 95947316 h 15"/>
              <a:gd name="T4" fmla="*/ 781580261 w 226"/>
              <a:gd name="T5" fmla="*/ 95947316 h 15"/>
              <a:gd name="T6" fmla="*/ 597671374 w 226"/>
              <a:gd name="T7" fmla="*/ 0 h 15"/>
              <a:gd name="T8" fmla="*/ 781580261 w 226"/>
              <a:gd name="T9" fmla="*/ 0 h 15"/>
              <a:gd name="T10" fmla="*/ 2147483647 w 226"/>
              <a:gd name="T11" fmla="*/ 95947316 h 15"/>
              <a:gd name="T12" fmla="*/ 2147483647 w 226"/>
              <a:gd name="T13" fmla="*/ 255994009 h 15"/>
              <a:gd name="T14" fmla="*/ 2147483647 w 226"/>
              <a:gd name="T15" fmla="*/ 95947316 h 15"/>
              <a:gd name="T16" fmla="*/ 2147483647 w 226"/>
              <a:gd name="T17" fmla="*/ 95947316 h 15"/>
              <a:gd name="T18" fmla="*/ 2147483647 w 226"/>
              <a:gd name="T19" fmla="*/ 191995586 h 15"/>
              <a:gd name="T20" fmla="*/ 2147483647 w 226"/>
              <a:gd name="T21" fmla="*/ 351941642 h 15"/>
              <a:gd name="T22" fmla="*/ 2147483647 w 226"/>
              <a:gd name="T23" fmla="*/ 351941642 h 15"/>
              <a:gd name="T24" fmla="*/ 2147483647 w 226"/>
              <a:gd name="T25" fmla="*/ 351941642 h 15"/>
              <a:gd name="T26" fmla="*/ 2147483647 w 226"/>
              <a:gd name="T27" fmla="*/ 255994009 h 15"/>
              <a:gd name="T28" fmla="*/ 2147483647 w 226"/>
              <a:gd name="T29" fmla="*/ 351941642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6"/>
              <a:gd name="T46" fmla="*/ 0 h 15"/>
              <a:gd name="T47" fmla="*/ 226 w 226"/>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6" h="15" extrusionOk="0">
                <a:moveTo>
                  <a:pt x="0" y="6"/>
                </a:moveTo>
                <a:cubicBezTo>
                  <a:pt x="9" y="5"/>
                  <a:pt x="8" y="6"/>
                  <a:pt x="13" y="3"/>
                </a:cubicBezTo>
                <a:cubicBezTo>
                  <a:pt x="18" y="0"/>
                  <a:pt x="13" y="1"/>
                  <a:pt x="17" y="3"/>
                </a:cubicBezTo>
                <a:cubicBezTo>
                  <a:pt x="13" y="2"/>
                  <a:pt x="17" y="1"/>
                  <a:pt x="13" y="0"/>
                </a:cubicBezTo>
                <a:cubicBezTo>
                  <a:pt x="18" y="0"/>
                  <a:pt x="12" y="0"/>
                  <a:pt x="17" y="0"/>
                </a:cubicBezTo>
                <a:cubicBezTo>
                  <a:pt x="52" y="-2"/>
                  <a:pt x="88" y="0"/>
                  <a:pt x="122" y="3"/>
                </a:cubicBezTo>
                <a:cubicBezTo>
                  <a:pt x="138" y="4"/>
                  <a:pt x="151" y="6"/>
                  <a:pt x="165" y="8"/>
                </a:cubicBezTo>
                <a:cubicBezTo>
                  <a:pt x="175" y="10"/>
                  <a:pt x="184" y="3"/>
                  <a:pt x="195" y="3"/>
                </a:cubicBezTo>
                <a:cubicBezTo>
                  <a:pt x="203" y="3"/>
                  <a:pt x="213" y="-3"/>
                  <a:pt x="218" y="3"/>
                </a:cubicBezTo>
                <a:cubicBezTo>
                  <a:pt x="221" y="7"/>
                  <a:pt x="226" y="1"/>
                  <a:pt x="225" y="6"/>
                </a:cubicBezTo>
                <a:cubicBezTo>
                  <a:pt x="224" y="8"/>
                  <a:pt x="223" y="9"/>
                  <a:pt x="222" y="11"/>
                </a:cubicBezTo>
                <a:cubicBezTo>
                  <a:pt x="222" y="3"/>
                  <a:pt x="221" y="9"/>
                  <a:pt x="225" y="11"/>
                </a:cubicBezTo>
                <a:cubicBezTo>
                  <a:pt x="221" y="10"/>
                  <a:pt x="222" y="11"/>
                  <a:pt x="222" y="11"/>
                </a:cubicBezTo>
                <a:cubicBezTo>
                  <a:pt x="215" y="13"/>
                  <a:pt x="219" y="4"/>
                  <a:pt x="215" y="8"/>
                </a:cubicBezTo>
                <a:cubicBezTo>
                  <a:pt x="215" y="9"/>
                  <a:pt x="215" y="10"/>
                  <a:pt x="215" y="11"/>
                </a:cubicBezTo>
              </a:path>
            </a:pathLst>
          </a:custGeom>
          <a:noFill/>
          <a:ln w="1905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3" name="Ink 23"/>
          <p:cNvSpPr>
            <a:spLocks noRot="1" noChangeAspect="1" noEditPoints="1" noChangeArrowheads="1" noChangeShapeType="1" noTextEdit="1"/>
          </p:cNvSpPr>
          <p:nvPr/>
        </p:nvSpPr>
        <p:spPr bwMode="auto">
          <a:xfrm>
            <a:off x="2503488" y="3460750"/>
            <a:ext cx="7937" cy="92075"/>
          </a:xfrm>
          <a:custGeom>
            <a:avLst/>
            <a:gdLst>
              <a:gd name="T0" fmla="*/ 361679830 w 24"/>
              <a:gd name="T1" fmla="*/ 2147483647 h 257"/>
              <a:gd name="T2" fmla="*/ 253186993 w 24"/>
              <a:gd name="T3" fmla="*/ 2147483647 h 257"/>
              <a:gd name="T4" fmla="*/ 144693825 w 24"/>
              <a:gd name="T5" fmla="*/ 2069360188 h 257"/>
              <a:gd name="T6" fmla="*/ 0 w 24"/>
              <a:gd name="T7" fmla="*/ 1103607367 h 257"/>
              <a:gd name="T8" fmla="*/ 144693825 w 24"/>
              <a:gd name="T9" fmla="*/ 229886196 h 257"/>
              <a:gd name="T10" fmla="*/ 0 w 24"/>
              <a:gd name="T11" fmla="*/ 92031650 h 257"/>
              <a:gd name="T12" fmla="*/ 253186993 w 24"/>
              <a:gd name="T13" fmla="*/ 229886196 h 257"/>
              <a:gd name="T14" fmla="*/ 361679830 w 24"/>
              <a:gd name="T15" fmla="*/ 1793394216 h 257"/>
              <a:gd name="T16" fmla="*/ 614866823 w 24"/>
              <a:gd name="T17" fmla="*/ 2147483647 h 257"/>
              <a:gd name="T18" fmla="*/ 831853159 w 24"/>
              <a:gd name="T19" fmla="*/ 2147483647 h 257"/>
              <a:gd name="T20" fmla="*/ 723359991 w 24"/>
              <a:gd name="T21" fmla="*/ 2147483647 h 257"/>
              <a:gd name="T22" fmla="*/ 723359991 w 24"/>
              <a:gd name="T23" fmla="*/ 2147483647 h 257"/>
              <a:gd name="T24" fmla="*/ 723359991 w 24"/>
              <a:gd name="T25" fmla="*/ 2147483647 h 2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57"/>
              <a:gd name="T41" fmla="*/ 24 w 24"/>
              <a:gd name="T42" fmla="*/ 257 h 25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57" extrusionOk="0">
                <a:moveTo>
                  <a:pt x="10" y="74"/>
                </a:moveTo>
                <a:cubicBezTo>
                  <a:pt x="10" y="73"/>
                  <a:pt x="7" y="61"/>
                  <a:pt x="7" y="61"/>
                </a:cubicBezTo>
                <a:cubicBezTo>
                  <a:pt x="-2" y="53"/>
                  <a:pt x="1" y="60"/>
                  <a:pt x="4" y="45"/>
                </a:cubicBezTo>
                <a:cubicBezTo>
                  <a:pt x="5" y="38"/>
                  <a:pt x="-1" y="28"/>
                  <a:pt x="0" y="24"/>
                </a:cubicBezTo>
                <a:cubicBezTo>
                  <a:pt x="1" y="20"/>
                  <a:pt x="9" y="10"/>
                  <a:pt x="4" y="5"/>
                </a:cubicBezTo>
                <a:cubicBezTo>
                  <a:pt x="1" y="2"/>
                  <a:pt x="3" y="4"/>
                  <a:pt x="0" y="2"/>
                </a:cubicBezTo>
                <a:cubicBezTo>
                  <a:pt x="2" y="2"/>
                  <a:pt x="5" y="-2"/>
                  <a:pt x="7" y="5"/>
                </a:cubicBezTo>
                <a:cubicBezTo>
                  <a:pt x="10" y="14"/>
                  <a:pt x="8" y="29"/>
                  <a:pt x="10" y="39"/>
                </a:cubicBezTo>
                <a:cubicBezTo>
                  <a:pt x="13" y="55"/>
                  <a:pt x="14" y="71"/>
                  <a:pt x="17" y="87"/>
                </a:cubicBezTo>
                <a:cubicBezTo>
                  <a:pt x="20" y="102"/>
                  <a:pt x="22" y="117"/>
                  <a:pt x="23" y="132"/>
                </a:cubicBezTo>
                <a:cubicBezTo>
                  <a:pt x="26" y="167"/>
                  <a:pt x="26" y="209"/>
                  <a:pt x="20" y="243"/>
                </a:cubicBezTo>
                <a:cubicBezTo>
                  <a:pt x="19" y="248"/>
                  <a:pt x="20" y="249"/>
                  <a:pt x="20" y="254"/>
                </a:cubicBezTo>
                <a:cubicBezTo>
                  <a:pt x="20" y="257"/>
                  <a:pt x="20" y="254"/>
                  <a:pt x="20" y="251"/>
                </a:cubicBezTo>
              </a:path>
            </a:pathLst>
          </a:custGeom>
          <a:noFill/>
          <a:ln w="1905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4" name="Ink 24"/>
          <p:cNvSpPr>
            <a:spLocks noRot="1" noChangeAspect="1" noEditPoints="1" noChangeArrowheads="1" noChangeShapeType="1" noTextEdit="1"/>
          </p:cNvSpPr>
          <p:nvPr/>
        </p:nvSpPr>
        <p:spPr bwMode="auto">
          <a:xfrm>
            <a:off x="2459038" y="3516313"/>
            <a:ext cx="73025" cy="15875"/>
          </a:xfrm>
          <a:custGeom>
            <a:avLst/>
            <a:gdLst>
              <a:gd name="T0" fmla="*/ 0 w 203"/>
              <a:gd name="T1" fmla="*/ 2019509622 h 44"/>
              <a:gd name="T2" fmla="*/ 139628117 w 203"/>
              <a:gd name="T3" fmla="*/ 1502851614 h 44"/>
              <a:gd name="T4" fmla="*/ 139628117 w 203"/>
              <a:gd name="T5" fmla="*/ 1408996449 h 44"/>
              <a:gd name="T6" fmla="*/ 465469624 w 203"/>
              <a:gd name="T7" fmla="*/ 1502851614 h 44"/>
              <a:gd name="T8" fmla="*/ 2147483647 w 203"/>
              <a:gd name="T9" fmla="*/ 1268018872 h 44"/>
              <a:gd name="T10" fmla="*/ 2147483647 w 203"/>
              <a:gd name="T11" fmla="*/ 657505699 h 44"/>
              <a:gd name="T12" fmla="*/ 2147483647 w 203"/>
              <a:gd name="T13" fmla="*/ 0 h 44"/>
              <a:gd name="T14" fmla="*/ 2147483647 w 203"/>
              <a:gd name="T15" fmla="*/ 140847690 h 44"/>
              <a:gd name="T16" fmla="*/ 2147483647 w 203"/>
              <a:gd name="T17" fmla="*/ 140847690 h 44"/>
              <a:gd name="T18" fmla="*/ 2147483647 w 203"/>
              <a:gd name="T19" fmla="*/ 0 h 44"/>
              <a:gd name="T20" fmla="*/ 2147483647 w 203"/>
              <a:gd name="T21" fmla="*/ 140847690 h 44"/>
              <a:gd name="T22" fmla="*/ 2147483647 w 203"/>
              <a:gd name="T23" fmla="*/ 28182526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3"/>
              <a:gd name="T37" fmla="*/ 0 h 44"/>
              <a:gd name="T38" fmla="*/ 203 w 203"/>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3" h="44" extrusionOk="0">
                <a:moveTo>
                  <a:pt x="0" y="43"/>
                </a:moveTo>
                <a:cubicBezTo>
                  <a:pt x="2" y="39"/>
                  <a:pt x="3" y="37"/>
                  <a:pt x="3" y="32"/>
                </a:cubicBezTo>
                <a:cubicBezTo>
                  <a:pt x="0" y="32"/>
                  <a:pt x="-1" y="32"/>
                  <a:pt x="3" y="30"/>
                </a:cubicBezTo>
                <a:cubicBezTo>
                  <a:pt x="4" y="34"/>
                  <a:pt x="-4" y="28"/>
                  <a:pt x="10" y="32"/>
                </a:cubicBezTo>
                <a:cubicBezTo>
                  <a:pt x="24" y="36"/>
                  <a:pt x="38" y="28"/>
                  <a:pt x="53" y="27"/>
                </a:cubicBezTo>
                <a:cubicBezTo>
                  <a:pt x="75" y="25"/>
                  <a:pt x="94" y="17"/>
                  <a:pt x="116" y="14"/>
                </a:cubicBezTo>
                <a:cubicBezTo>
                  <a:pt x="131" y="12"/>
                  <a:pt x="141" y="2"/>
                  <a:pt x="155" y="0"/>
                </a:cubicBezTo>
                <a:cubicBezTo>
                  <a:pt x="159" y="-1"/>
                  <a:pt x="173" y="3"/>
                  <a:pt x="175" y="3"/>
                </a:cubicBezTo>
                <a:cubicBezTo>
                  <a:pt x="179" y="2"/>
                  <a:pt x="180" y="7"/>
                  <a:pt x="178" y="3"/>
                </a:cubicBezTo>
                <a:cubicBezTo>
                  <a:pt x="177" y="2"/>
                  <a:pt x="176" y="1"/>
                  <a:pt x="175" y="0"/>
                </a:cubicBezTo>
                <a:cubicBezTo>
                  <a:pt x="182" y="0"/>
                  <a:pt x="190" y="3"/>
                  <a:pt x="192" y="3"/>
                </a:cubicBezTo>
                <a:cubicBezTo>
                  <a:pt x="197" y="4"/>
                  <a:pt x="196" y="3"/>
                  <a:pt x="202" y="6"/>
                </a:cubicBezTo>
              </a:path>
            </a:pathLst>
          </a:custGeom>
          <a:noFill/>
          <a:ln w="1905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5" name="Ink 25"/>
          <p:cNvSpPr>
            <a:spLocks noRot="1" noChangeAspect="1" noEditPoints="1" noChangeArrowheads="1" noChangeShapeType="1" noTextEdit="1"/>
          </p:cNvSpPr>
          <p:nvPr/>
        </p:nvSpPr>
        <p:spPr bwMode="auto">
          <a:xfrm>
            <a:off x="2525713" y="4157663"/>
            <a:ext cx="84137" cy="11112"/>
          </a:xfrm>
          <a:custGeom>
            <a:avLst/>
            <a:gdLst>
              <a:gd name="T0" fmla="*/ 453116248 w 236"/>
              <a:gd name="T1" fmla="*/ 875045395 h 28"/>
              <a:gd name="T2" fmla="*/ 135998548 w 236"/>
              <a:gd name="T3" fmla="*/ 374997061 h 28"/>
              <a:gd name="T4" fmla="*/ 0 w 236"/>
              <a:gd name="T5" fmla="*/ 374997061 h 28"/>
              <a:gd name="T6" fmla="*/ 317244976 w 236"/>
              <a:gd name="T7" fmla="*/ 687468088 h 28"/>
              <a:gd name="T8" fmla="*/ 1631218209 w 236"/>
              <a:gd name="T9" fmla="*/ 1000097065 h 28"/>
              <a:gd name="T10" fmla="*/ 2147483647 w 236"/>
              <a:gd name="T11" fmla="*/ 1500145399 h 28"/>
              <a:gd name="T12" fmla="*/ 2147483647 w 236"/>
              <a:gd name="T13" fmla="*/ 1500145399 h 28"/>
              <a:gd name="T14" fmla="*/ 2147483647 w 236"/>
              <a:gd name="T15" fmla="*/ 1000097065 h 28"/>
              <a:gd name="T16" fmla="*/ 2147483647 w 236"/>
              <a:gd name="T17" fmla="*/ 500048334 h 28"/>
              <a:gd name="T18" fmla="*/ 2147483647 w 236"/>
              <a:gd name="T19" fmla="*/ 187577307 h 28"/>
              <a:gd name="T20" fmla="*/ 2147483647 w 236"/>
              <a:gd name="T21" fmla="*/ 0 h 28"/>
              <a:gd name="T22" fmla="*/ 2147483647 w 236"/>
              <a:gd name="T23" fmla="*/ 374997061 h 28"/>
              <a:gd name="T24" fmla="*/ 2147483647 w 236"/>
              <a:gd name="T25" fmla="*/ 500048334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6"/>
              <a:gd name="T40" fmla="*/ 0 h 28"/>
              <a:gd name="T41" fmla="*/ 236 w 236"/>
              <a:gd name="T42" fmla="*/ 28 h 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6" h="28" extrusionOk="0">
                <a:moveTo>
                  <a:pt x="10" y="14"/>
                </a:moveTo>
                <a:cubicBezTo>
                  <a:pt x="8" y="13"/>
                  <a:pt x="9" y="9"/>
                  <a:pt x="3" y="6"/>
                </a:cubicBezTo>
                <a:cubicBezTo>
                  <a:pt x="0" y="8"/>
                  <a:pt x="-1" y="9"/>
                  <a:pt x="0" y="6"/>
                </a:cubicBezTo>
                <a:cubicBezTo>
                  <a:pt x="4" y="8"/>
                  <a:pt x="3" y="12"/>
                  <a:pt x="7" y="11"/>
                </a:cubicBezTo>
                <a:cubicBezTo>
                  <a:pt x="16" y="9"/>
                  <a:pt x="25" y="15"/>
                  <a:pt x="36" y="16"/>
                </a:cubicBezTo>
                <a:cubicBezTo>
                  <a:pt x="52" y="18"/>
                  <a:pt x="67" y="23"/>
                  <a:pt x="83" y="24"/>
                </a:cubicBezTo>
                <a:cubicBezTo>
                  <a:pt x="102" y="26"/>
                  <a:pt x="120" y="25"/>
                  <a:pt x="139" y="24"/>
                </a:cubicBezTo>
                <a:cubicBezTo>
                  <a:pt x="158" y="23"/>
                  <a:pt x="174" y="19"/>
                  <a:pt x="192" y="16"/>
                </a:cubicBezTo>
                <a:cubicBezTo>
                  <a:pt x="201" y="15"/>
                  <a:pt x="210" y="11"/>
                  <a:pt x="218" y="8"/>
                </a:cubicBezTo>
                <a:cubicBezTo>
                  <a:pt x="227" y="5"/>
                  <a:pt x="222" y="10"/>
                  <a:pt x="225" y="3"/>
                </a:cubicBezTo>
                <a:cubicBezTo>
                  <a:pt x="226" y="0"/>
                  <a:pt x="225" y="3"/>
                  <a:pt x="225" y="0"/>
                </a:cubicBezTo>
                <a:cubicBezTo>
                  <a:pt x="225" y="3"/>
                  <a:pt x="222" y="5"/>
                  <a:pt x="225" y="6"/>
                </a:cubicBezTo>
                <a:cubicBezTo>
                  <a:pt x="229" y="6"/>
                  <a:pt x="232" y="6"/>
                  <a:pt x="235" y="8"/>
                </a:cubicBezTo>
              </a:path>
            </a:pathLst>
          </a:custGeom>
          <a:noFill/>
          <a:ln w="1905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9" name="Ink 29"/>
          <p:cNvSpPr>
            <a:spLocks noRot="1" noChangeAspect="1" noEditPoints="1" noChangeArrowheads="1" noChangeShapeType="1" noTextEdit="1"/>
          </p:cNvSpPr>
          <p:nvPr/>
        </p:nvSpPr>
        <p:spPr bwMode="auto">
          <a:xfrm>
            <a:off x="3041650" y="3425825"/>
            <a:ext cx="25400" cy="77788"/>
          </a:xfrm>
          <a:custGeom>
            <a:avLst/>
            <a:gdLst>
              <a:gd name="T0" fmla="*/ 0 w 71"/>
              <a:gd name="T1" fmla="*/ 0 h 215"/>
              <a:gd name="T2" fmla="*/ 0 w 71"/>
              <a:gd name="T3" fmla="*/ 0 h 215"/>
              <a:gd name="T4" fmla="*/ 640936445 w 71"/>
              <a:gd name="T5" fmla="*/ 1373429993 h 215"/>
              <a:gd name="T6" fmla="*/ 1694104873 w 71"/>
              <a:gd name="T7" fmla="*/ 2147483647 h 215"/>
              <a:gd name="T8" fmla="*/ 2147483647 w 71"/>
              <a:gd name="T9" fmla="*/ 2147483647 h 215"/>
              <a:gd name="T10" fmla="*/ 2147483647 w 71"/>
              <a:gd name="T11" fmla="*/ 2147483647 h 215"/>
              <a:gd name="T12" fmla="*/ 2147483647 w 71"/>
              <a:gd name="T13" fmla="*/ 2147483647 h 215"/>
              <a:gd name="T14" fmla="*/ 2147483647 w 71"/>
              <a:gd name="T15" fmla="*/ 2147483647 h 215"/>
              <a:gd name="T16" fmla="*/ 2147483647 w 71"/>
              <a:gd name="T17" fmla="*/ 2147483647 h 215"/>
              <a:gd name="T18" fmla="*/ 2147483647 w 71"/>
              <a:gd name="T19" fmla="*/ 2147483647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215"/>
              <a:gd name="T32" fmla="*/ 71 w 71"/>
              <a:gd name="T33" fmla="*/ 215 h 2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215" extrusionOk="0">
                <a:moveTo>
                  <a:pt x="0" y="0"/>
                </a:moveTo>
                <a:cubicBezTo>
                  <a:pt x="5" y="4"/>
                  <a:pt x="-5" y="-4"/>
                  <a:pt x="0" y="0"/>
                </a:cubicBezTo>
                <a:cubicBezTo>
                  <a:pt x="9" y="7"/>
                  <a:pt x="9" y="19"/>
                  <a:pt x="14" y="29"/>
                </a:cubicBezTo>
                <a:cubicBezTo>
                  <a:pt x="21" y="43"/>
                  <a:pt x="32" y="57"/>
                  <a:pt x="37" y="72"/>
                </a:cubicBezTo>
                <a:cubicBezTo>
                  <a:pt x="41" y="83"/>
                  <a:pt x="48" y="98"/>
                  <a:pt x="50" y="109"/>
                </a:cubicBezTo>
                <a:cubicBezTo>
                  <a:pt x="52" y="125"/>
                  <a:pt x="58" y="138"/>
                  <a:pt x="60" y="154"/>
                </a:cubicBezTo>
                <a:cubicBezTo>
                  <a:pt x="61" y="167"/>
                  <a:pt x="58" y="179"/>
                  <a:pt x="63" y="191"/>
                </a:cubicBezTo>
                <a:cubicBezTo>
                  <a:pt x="65" y="195"/>
                  <a:pt x="68" y="200"/>
                  <a:pt x="70" y="204"/>
                </a:cubicBezTo>
                <a:cubicBezTo>
                  <a:pt x="59" y="211"/>
                  <a:pt x="63" y="207"/>
                  <a:pt x="67" y="214"/>
                </a:cubicBezTo>
                <a:cubicBezTo>
                  <a:pt x="67" y="212"/>
                  <a:pt x="67" y="211"/>
                  <a:pt x="67" y="214"/>
                </a:cubicBezTo>
              </a:path>
            </a:pathLst>
          </a:custGeom>
          <a:noFill/>
          <a:ln w="1905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2" name="Ink 32"/>
          <p:cNvSpPr>
            <a:spLocks noRot="1" noChangeAspect="1" noEditPoints="1" noChangeArrowheads="1" noChangeShapeType="1" noTextEdit="1"/>
          </p:cNvSpPr>
          <p:nvPr/>
        </p:nvSpPr>
        <p:spPr bwMode="auto">
          <a:xfrm>
            <a:off x="2622550" y="1960563"/>
            <a:ext cx="119063" cy="236537"/>
          </a:xfrm>
          <a:custGeom>
            <a:avLst/>
            <a:gdLst>
              <a:gd name="T0" fmla="*/ 2147483647 w 332"/>
              <a:gd name="T1" fmla="*/ 0 h 657"/>
              <a:gd name="T2" fmla="*/ 2147483647 w 332"/>
              <a:gd name="T3" fmla="*/ 0 h 657"/>
              <a:gd name="T4" fmla="*/ 2147483647 w 332"/>
              <a:gd name="T5" fmla="*/ 0 h 657"/>
              <a:gd name="T6" fmla="*/ 2147483647 w 332"/>
              <a:gd name="T7" fmla="*/ 233313688 h 657"/>
              <a:gd name="T8" fmla="*/ 2147483647 w 332"/>
              <a:gd name="T9" fmla="*/ 93325547 h 657"/>
              <a:gd name="T10" fmla="*/ 2147483647 w 332"/>
              <a:gd name="T11" fmla="*/ 93325547 h 657"/>
              <a:gd name="T12" fmla="*/ 2147483647 w 332"/>
              <a:gd name="T13" fmla="*/ 2147483647 h 657"/>
              <a:gd name="T14" fmla="*/ 2147483647 w 332"/>
              <a:gd name="T15" fmla="*/ 2147483647 h 657"/>
              <a:gd name="T16" fmla="*/ 2147483647 w 332"/>
              <a:gd name="T17" fmla="*/ 2147483647 h 657"/>
              <a:gd name="T18" fmla="*/ 2147483647 w 332"/>
              <a:gd name="T19" fmla="*/ 2147483647 h 657"/>
              <a:gd name="T20" fmla="*/ 2147483647 w 332"/>
              <a:gd name="T21" fmla="*/ 2147483647 h 657"/>
              <a:gd name="T22" fmla="*/ 2147483647 w 332"/>
              <a:gd name="T23" fmla="*/ 2147483647 h 657"/>
              <a:gd name="T24" fmla="*/ 2147483647 w 332"/>
              <a:gd name="T25" fmla="*/ 2147483647 h 657"/>
              <a:gd name="T26" fmla="*/ 2147483647 w 332"/>
              <a:gd name="T27" fmla="*/ 2147483647 h 657"/>
              <a:gd name="T28" fmla="*/ 2147483647 w 332"/>
              <a:gd name="T29" fmla="*/ 2147483647 h 657"/>
              <a:gd name="T30" fmla="*/ 2147483647 w 332"/>
              <a:gd name="T31" fmla="*/ 2147483647 h 657"/>
              <a:gd name="T32" fmla="*/ 2147483647 w 332"/>
              <a:gd name="T33" fmla="*/ 2147483647 h 657"/>
              <a:gd name="T34" fmla="*/ 2147483647 w 332"/>
              <a:gd name="T35" fmla="*/ 2147483647 h 657"/>
              <a:gd name="T36" fmla="*/ 2147483647 w 332"/>
              <a:gd name="T37" fmla="*/ 2147483647 h 657"/>
              <a:gd name="T38" fmla="*/ 2147483647 w 332"/>
              <a:gd name="T39" fmla="*/ 2147483647 h 657"/>
              <a:gd name="T40" fmla="*/ 2147483647 w 332"/>
              <a:gd name="T41" fmla="*/ 2147483647 h 657"/>
              <a:gd name="T42" fmla="*/ 2147483647 w 332"/>
              <a:gd name="T43" fmla="*/ 2147483647 h 657"/>
              <a:gd name="T44" fmla="*/ 2147483647 w 332"/>
              <a:gd name="T45" fmla="*/ 2147483647 h 657"/>
              <a:gd name="T46" fmla="*/ 2147483647 w 332"/>
              <a:gd name="T47" fmla="*/ 2147483647 h 657"/>
              <a:gd name="T48" fmla="*/ 2147483647 w 332"/>
              <a:gd name="T49" fmla="*/ 2147483647 h 657"/>
              <a:gd name="T50" fmla="*/ 2147483647 w 332"/>
              <a:gd name="T51" fmla="*/ 2147483647 h 657"/>
              <a:gd name="T52" fmla="*/ 2147483647 w 332"/>
              <a:gd name="T53" fmla="*/ 2147483647 h 657"/>
              <a:gd name="T54" fmla="*/ 1660365452 w 332"/>
              <a:gd name="T55" fmla="*/ 2147483647 h 657"/>
              <a:gd name="T56" fmla="*/ 922396840 w 332"/>
              <a:gd name="T57" fmla="*/ 2147483647 h 657"/>
              <a:gd name="T58" fmla="*/ 599583695 w 332"/>
              <a:gd name="T59" fmla="*/ 2147483647 h 657"/>
              <a:gd name="T60" fmla="*/ 322813145 w 332"/>
              <a:gd name="T61" fmla="*/ 2147483647 h 657"/>
              <a:gd name="T62" fmla="*/ 0 w 332"/>
              <a:gd name="T63" fmla="*/ 2147483647 h 657"/>
              <a:gd name="T64" fmla="*/ 0 w 332"/>
              <a:gd name="T65" fmla="*/ 2147483647 h 657"/>
              <a:gd name="T66" fmla="*/ 461198420 w 332"/>
              <a:gd name="T67" fmla="*/ 2147483647 h 657"/>
              <a:gd name="T68" fmla="*/ 1522108923 w 332"/>
              <a:gd name="T69" fmla="*/ 2147483647 h 657"/>
              <a:gd name="T70" fmla="*/ 2147483647 w 332"/>
              <a:gd name="T71" fmla="*/ 2147483647 h 657"/>
              <a:gd name="T72" fmla="*/ 2147483647 w 332"/>
              <a:gd name="T73" fmla="*/ 2147483647 h 657"/>
              <a:gd name="T74" fmla="*/ 2147483647 w 332"/>
              <a:gd name="T75" fmla="*/ 2147483647 h 657"/>
              <a:gd name="T76" fmla="*/ 2147483647 w 332"/>
              <a:gd name="T77" fmla="*/ 2147483647 h 657"/>
              <a:gd name="T78" fmla="*/ 2147483647 w 332"/>
              <a:gd name="T79" fmla="*/ 2147483647 h 657"/>
              <a:gd name="T80" fmla="*/ 2147483647 w 332"/>
              <a:gd name="T81" fmla="*/ 2147483647 h 657"/>
              <a:gd name="T82" fmla="*/ 2147483647 w 332"/>
              <a:gd name="T83" fmla="*/ 2147483647 h 657"/>
              <a:gd name="T84" fmla="*/ 2147483647 w 332"/>
              <a:gd name="T85" fmla="*/ 2147483647 h 657"/>
              <a:gd name="T86" fmla="*/ 2147483647 w 332"/>
              <a:gd name="T87" fmla="*/ 2147483647 h 657"/>
              <a:gd name="T88" fmla="*/ 2147483647 w 332"/>
              <a:gd name="T89" fmla="*/ 2147483647 h 657"/>
              <a:gd name="T90" fmla="*/ 2147483647 w 332"/>
              <a:gd name="T91" fmla="*/ 2147483647 h 657"/>
              <a:gd name="T92" fmla="*/ 2147483647 w 332"/>
              <a:gd name="T93" fmla="*/ 2147483647 h 657"/>
              <a:gd name="T94" fmla="*/ 2147483647 w 332"/>
              <a:gd name="T95" fmla="*/ 2147483647 h 657"/>
              <a:gd name="T96" fmla="*/ 2147483647 w 332"/>
              <a:gd name="T97" fmla="*/ 2147483647 h 657"/>
              <a:gd name="T98" fmla="*/ 2147483647 w 332"/>
              <a:gd name="T99" fmla="*/ 2147483647 h 65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32"/>
              <a:gd name="T151" fmla="*/ 0 h 657"/>
              <a:gd name="T152" fmla="*/ 332 w 332"/>
              <a:gd name="T153" fmla="*/ 657 h 65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32" h="657" extrusionOk="0">
                <a:moveTo>
                  <a:pt x="172" y="0"/>
                </a:moveTo>
                <a:cubicBezTo>
                  <a:pt x="165" y="8"/>
                  <a:pt x="171" y="0"/>
                  <a:pt x="169" y="0"/>
                </a:cubicBezTo>
                <a:cubicBezTo>
                  <a:pt x="171" y="6"/>
                  <a:pt x="163" y="-2"/>
                  <a:pt x="169" y="0"/>
                </a:cubicBezTo>
                <a:cubicBezTo>
                  <a:pt x="172" y="1"/>
                  <a:pt x="167" y="6"/>
                  <a:pt x="172" y="5"/>
                </a:cubicBezTo>
                <a:cubicBezTo>
                  <a:pt x="172" y="4"/>
                  <a:pt x="172" y="3"/>
                  <a:pt x="172" y="2"/>
                </a:cubicBezTo>
                <a:cubicBezTo>
                  <a:pt x="171" y="6"/>
                  <a:pt x="169" y="-2"/>
                  <a:pt x="169" y="2"/>
                </a:cubicBezTo>
                <a:cubicBezTo>
                  <a:pt x="166" y="38"/>
                  <a:pt x="167" y="81"/>
                  <a:pt x="172" y="116"/>
                </a:cubicBezTo>
                <a:cubicBezTo>
                  <a:pt x="173" y="123"/>
                  <a:pt x="173" y="128"/>
                  <a:pt x="175" y="135"/>
                </a:cubicBezTo>
                <a:cubicBezTo>
                  <a:pt x="177" y="144"/>
                  <a:pt x="176" y="147"/>
                  <a:pt x="175" y="153"/>
                </a:cubicBezTo>
                <a:cubicBezTo>
                  <a:pt x="174" y="160"/>
                  <a:pt x="174" y="164"/>
                  <a:pt x="172" y="169"/>
                </a:cubicBezTo>
                <a:cubicBezTo>
                  <a:pt x="172" y="170"/>
                  <a:pt x="165" y="181"/>
                  <a:pt x="165" y="185"/>
                </a:cubicBezTo>
                <a:cubicBezTo>
                  <a:pt x="162" y="216"/>
                  <a:pt x="164" y="250"/>
                  <a:pt x="165" y="280"/>
                </a:cubicBezTo>
                <a:cubicBezTo>
                  <a:pt x="165" y="292"/>
                  <a:pt x="164" y="303"/>
                  <a:pt x="162" y="315"/>
                </a:cubicBezTo>
                <a:cubicBezTo>
                  <a:pt x="160" y="329"/>
                  <a:pt x="157" y="343"/>
                  <a:pt x="155" y="357"/>
                </a:cubicBezTo>
                <a:cubicBezTo>
                  <a:pt x="153" y="370"/>
                  <a:pt x="152" y="384"/>
                  <a:pt x="149" y="397"/>
                </a:cubicBezTo>
                <a:cubicBezTo>
                  <a:pt x="147" y="407"/>
                  <a:pt x="146" y="415"/>
                  <a:pt x="145" y="426"/>
                </a:cubicBezTo>
                <a:cubicBezTo>
                  <a:pt x="144" y="438"/>
                  <a:pt x="142" y="448"/>
                  <a:pt x="142" y="460"/>
                </a:cubicBezTo>
                <a:cubicBezTo>
                  <a:pt x="142" y="472"/>
                  <a:pt x="144" y="484"/>
                  <a:pt x="145" y="495"/>
                </a:cubicBezTo>
                <a:cubicBezTo>
                  <a:pt x="145" y="504"/>
                  <a:pt x="143" y="508"/>
                  <a:pt x="145" y="518"/>
                </a:cubicBezTo>
                <a:cubicBezTo>
                  <a:pt x="147" y="528"/>
                  <a:pt x="149" y="536"/>
                  <a:pt x="149" y="547"/>
                </a:cubicBezTo>
                <a:cubicBezTo>
                  <a:pt x="149" y="557"/>
                  <a:pt x="152" y="568"/>
                  <a:pt x="152" y="577"/>
                </a:cubicBezTo>
                <a:cubicBezTo>
                  <a:pt x="153" y="588"/>
                  <a:pt x="153" y="598"/>
                  <a:pt x="155" y="608"/>
                </a:cubicBezTo>
                <a:cubicBezTo>
                  <a:pt x="156" y="614"/>
                  <a:pt x="154" y="618"/>
                  <a:pt x="155" y="624"/>
                </a:cubicBezTo>
                <a:cubicBezTo>
                  <a:pt x="156" y="630"/>
                  <a:pt x="165" y="636"/>
                  <a:pt x="159" y="637"/>
                </a:cubicBezTo>
                <a:cubicBezTo>
                  <a:pt x="146" y="639"/>
                  <a:pt x="142" y="631"/>
                  <a:pt x="132" y="624"/>
                </a:cubicBezTo>
                <a:cubicBezTo>
                  <a:pt x="121" y="617"/>
                  <a:pt x="110" y="610"/>
                  <a:pt x="99" y="603"/>
                </a:cubicBezTo>
                <a:cubicBezTo>
                  <a:pt x="86" y="595"/>
                  <a:pt x="72" y="587"/>
                  <a:pt x="59" y="579"/>
                </a:cubicBezTo>
                <a:cubicBezTo>
                  <a:pt x="51" y="574"/>
                  <a:pt x="44" y="567"/>
                  <a:pt x="36" y="563"/>
                </a:cubicBezTo>
                <a:cubicBezTo>
                  <a:pt x="30" y="560"/>
                  <a:pt x="24" y="562"/>
                  <a:pt x="20" y="558"/>
                </a:cubicBezTo>
                <a:cubicBezTo>
                  <a:pt x="17" y="555"/>
                  <a:pt x="16" y="549"/>
                  <a:pt x="13" y="545"/>
                </a:cubicBezTo>
                <a:cubicBezTo>
                  <a:pt x="9" y="539"/>
                  <a:pt x="11" y="540"/>
                  <a:pt x="7" y="534"/>
                </a:cubicBezTo>
                <a:cubicBezTo>
                  <a:pt x="6" y="532"/>
                  <a:pt x="2" y="529"/>
                  <a:pt x="0" y="524"/>
                </a:cubicBezTo>
                <a:cubicBezTo>
                  <a:pt x="0" y="523"/>
                  <a:pt x="0" y="522"/>
                  <a:pt x="0" y="521"/>
                </a:cubicBezTo>
                <a:cubicBezTo>
                  <a:pt x="5" y="524"/>
                  <a:pt x="6" y="522"/>
                  <a:pt x="10" y="526"/>
                </a:cubicBezTo>
                <a:cubicBezTo>
                  <a:pt x="18" y="535"/>
                  <a:pt x="24" y="548"/>
                  <a:pt x="33" y="558"/>
                </a:cubicBezTo>
                <a:cubicBezTo>
                  <a:pt x="43" y="569"/>
                  <a:pt x="55" y="578"/>
                  <a:pt x="66" y="587"/>
                </a:cubicBezTo>
                <a:cubicBezTo>
                  <a:pt x="79" y="598"/>
                  <a:pt x="94" y="607"/>
                  <a:pt x="106" y="619"/>
                </a:cubicBezTo>
                <a:cubicBezTo>
                  <a:pt x="113" y="625"/>
                  <a:pt x="119" y="635"/>
                  <a:pt x="126" y="640"/>
                </a:cubicBezTo>
                <a:cubicBezTo>
                  <a:pt x="132" y="644"/>
                  <a:pt x="136" y="643"/>
                  <a:pt x="142" y="648"/>
                </a:cubicBezTo>
                <a:cubicBezTo>
                  <a:pt x="144" y="650"/>
                  <a:pt x="145" y="651"/>
                  <a:pt x="145" y="653"/>
                </a:cubicBezTo>
                <a:cubicBezTo>
                  <a:pt x="147" y="651"/>
                  <a:pt x="143" y="656"/>
                  <a:pt x="145" y="653"/>
                </a:cubicBezTo>
                <a:cubicBezTo>
                  <a:pt x="146" y="652"/>
                  <a:pt x="150" y="646"/>
                  <a:pt x="152" y="643"/>
                </a:cubicBezTo>
                <a:cubicBezTo>
                  <a:pt x="160" y="633"/>
                  <a:pt x="161" y="626"/>
                  <a:pt x="169" y="616"/>
                </a:cubicBezTo>
                <a:cubicBezTo>
                  <a:pt x="185" y="596"/>
                  <a:pt x="203" y="580"/>
                  <a:pt x="222" y="563"/>
                </a:cubicBezTo>
                <a:cubicBezTo>
                  <a:pt x="242" y="545"/>
                  <a:pt x="263" y="517"/>
                  <a:pt x="284" y="502"/>
                </a:cubicBezTo>
                <a:cubicBezTo>
                  <a:pt x="295" y="494"/>
                  <a:pt x="304" y="490"/>
                  <a:pt x="314" y="481"/>
                </a:cubicBezTo>
                <a:cubicBezTo>
                  <a:pt x="318" y="477"/>
                  <a:pt x="319" y="476"/>
                  <a:pt x="321" y="473"/>
                </a:cubicBezTo>
                <a:cubicBezTo>
                  <a:pt x="323" y="470"/>
                  <a:pt x="323" y="472"/>
                  <a:pt x="324" y="468"/>
                </a:cubicBezTo>
                <a:cubicBezTo>
                  <a:pt x="326" y="462"/>
                  <a:pt x="323" y="468"/>
                  <a:pt x="324" y="465"/>
                </a:cubicBezTo>
                <a:cubicBezTo>
                  <a:pt x="329" y="467"/>
                  <a:pt x="326" y="466"/>
                  <a:pt x="331" y="468"/>
                </a:cubicBezTo>
              </a:path>
            </a:pathLst>
          </a:custGeom>
          <a:noFill/>
          <a:ln w="1270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3" name="Ink 33"/>
          <p:cNvSpPr>
            <a:spLocks noRot="1" noChangeAspect="1" noEditPoints="1" noChangeArrowheads="1" noChangeShapeType="1" noTextEdit="1"/>
          </p:cNvSpPr>
          <p:nvPr/>
        </p:nvSpPr>
        <p:spPr bwMode="auto">
          <a:xfrm>
            <a:off x="2790825" y="2014538"/>
            <a:ext cx="34925" cy="122237"/>
          </a:xfrm>
          <a:custGeom>
            <a:avLst/>
            <a:gdLst>
              <a:gd name="T0" fmla="*/ 2007041816 w 97"/>
              <a:gd name="T1" fmla="*/ 620336453 h 337"/>
              <a:gd name="T2" fmla="*/ 1353541058 w 97"/>
              <a:gd name="T3" fmla="*/ 95385847 h 337"/>
              <a:gd name="T4" fmla="*/ 1073525010 w 97"/>
              <a:gd name="T5" fmla="*/ 0 h 337"/>
              <a:gd name="T6" fmla="*/ 1213533214 w 97"/>
              <a:gd name="T7" fmla="*/ 334047605 h 337"/>
              <a:gd name="T8" fmla="*/ 746839440 w 97"/>
              <a:gd name="T9" fmla="*/ 2004285268 h 337"/>
              <a:gd name="T10" fmla="*/ 280016048 w 97"/>
              <a:gd name="T11" fmla="*/ 2147483647 h 337"/>
              <a:gd name="T12" fmla="*/ 0 w 97"/>
              <a:gd name="T13" fmla="*/ 2147483647 h 337"/>
              <a:gd name="T14" fmla="*/ 140008204 w 97"/>
              <a:gd name="T15" fmla="*/ 2147483647 h 337"/>
              <a:gd name="T16" fmla="*/ 280016048 w 97"/>
              <a:gd name="T17" fmla="*/ 2147483647 h 337"/>
              <a:gd name="T18" fmla="*/ 746839440 w 97"/>
              <a:gd name="T19" fmla="*/ 2147483647 h 337"/>
              <a:gd name="T20" fmla="*/ 1820364451 w 97"/>
              <a:gd name="T21" fmla="*/ 2147483647 h 337"/>
              <a:gd name="T22" fmla="*/ 2147483647 w 97"/>
              <a:gd name="T23" fmla="*/ 2147483647 h 337"/>
              <a:gd name="T24" fmla="*/ 2147483647 w 97"/>
              <a:gd name="T25" fmla="*/ 2147483647 h 337"/>
              <a:gd name="T26" fmla="*/ 2147483647 w 97"/>
              <a:gd name="T27" fmla="*/ 2147483647 h 3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7"/>
              <a:gd name="T43" fmla="*/ 0 h 337"/>
              <a:gd name="T44" fmla="*/ 97 w 97"/>
              <a:gd name="T45" fmla="*/ 337 h 3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7" h="337" extrusionOk="0">
                <a:moveTo>
                  <a:pt x="43" y="13"/>
                </a:moveTo>
                <a:cubicBezTo>
                  <a:pt x="39" y="9"/>
                  <a:pt x="34" y="5"/>
                  <a:pt x="29" y="2"/>
                </a:cubicBezTo>
                <a:cubicBezTo>
                  <a:pt x="29" y="-1"/>
                  <a:pt x="28" y="-2"/>
                  <a:pt x="23" y="0"/>
                </a:cubicBezTo>
                <a:cubicBezTo>
                  <a:pt x="28" y="5"/>
                  <a:pt x="28" y="-2"/>
                  <a:pt x="26" y="7"/>
                </a:cubicBezTo>
                <a:cubicBezTo>
                  <a:pt x="24" y="17"/>
                  <a:pt x="18" y="31"/>
                  <a:pt x="16" y="42"/>
                </a:cubicBezTo>
                <a:cubicBezTo>
                  <a:pt x="11" y="64"/>
                  <a:pt x="8" y="90"/>
                  <a:pt x="6" y="113"/>
                </a:cubicBezTo>
                <a:cubicBezTo>
                  <a:pt x="4" y="136"/>
                  <a:pt x="-1" y="162"/>
                  <a:pt x="0" y="185"/>
                </a:cubicBezTo>
                <a:cubicBezTo>
                  <a:pt x="1" y="208"/>
                  <a:pt x="3" y="231"/>
                  <a:pt x="3" y="254"/>
                </a:cubicBezTo>
                <a:cubicBezTo>
                  <a:pt x="3" y="266"/>
                  <a:pt x="3" y="284"/>
                  <a:pt x="6" y="296"/>
                </a:cubicBezTo>
                <a:cubicBezTo>
                  <a:pt x="7" y="300"/>
                  <a:pt x="14" y="319"/>
                  <a:pt x="16" y="322"/>
                </a:cubicBezTo>
                <a:cubicBezTo>
                  <a:pt x="23" y="330"/>
                  <a:pt x="30" y="335"/>
                  <a:pt x="39" y="333"/>
                </a:cubicBezTo>
                <a:cubicBezTo>
                  <a:pt x="51" y="330"/>
                  <a:pt x="61" y="326"/>
                  <a:pt x="72" y="320"/>
                </a:cubicBezTo>
                <a:cubicBezTo>
                  <a:pt x="81" y="315"/>
                  <a:pt x="90" y="313"/>
                  <a:pt x="96" y="304"/>
                </a:cubicBezTo>
                <a:cubicBezTo>
                  <a:pt x="96" y="302"/>
                  <a:pt x="96" y="301"/>
                  <a:pt x="96" y="299"/>
                </a:cubicBezTo>
              </a:path>
            </a:pathLst>
          </a:custGeom>
          <a:noFill/>
          <a:ln w="1270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 name="Ink 34"/>
          <p:cNvSpPr>
            <a:spLocks noRot="1" noChangeAspect="1" noEditPoints="1" noChangeArrowheads="1" noChangeShapeType="1" noTextEdit="1"/>
          </p:cNvSpPr>
          <p:nvPr/>
        </p:nvSpPr>
        <p:spPr bwMode="auto">
          <a:xfrm>
            <a:off x="2789238" y="1971675"/>
            <a:ext cx="11112" cy="28575"/>
          </a:xfrm>
          <a:custGeom>
            <a:avLst/>
            <a:gdLst>
              <a:gd name="T0" fmla="*/ 1381755334 w 31"/>
              <a:gd name="T1" fmla="*/ 1474962369 h 78"/>
              <a:gd name="T2" fmla="*/ 322375250 w 31"/>
              <a:gd name="T3" fmla="*/ 393368213 h 78"/>
              <a:gd name="T4" fmla="*/ 0 w 31"/>
              <a:gd name="T5" fmla="*/ 147496090 h 78"/>
              <a:gd name="T6" fmla="*/ 138123952 w 31"/>
              <a:gd name="T7" fmla="*/ 147496090 h 78"/>
              <a:gd name="T8" fmla="*/ 138123952 w 31"/>
              <a:gd name="T9" fmla="*/ 0 h 78"/>
              <a:gd name="T10" fmla="*/ 322375250 w 31"/>
              <a:gd name="T11" fmla="*/ 294992547 h 78"/>
              <a:gd name="T12" fmla="*/ 460627887 w 31"/>
              <a:gd name="T13" fmla="*/ 1573338035 h 78"/>
              <a:gd name="T14" fmla="*/ 1059251400 w 31"/>
              <a:gd name="T15" fmla="*/ 2147483647 h 78"/>
              <a:gd name="T16" fmla="*/ 0 60000 65536"/>
              <a:gd name="T17" fmla="*/ 0 60000 65536"/>
              <a:gd name="T18" fmla="*/ 0 60000 65536"/>
              <a:gd name="T19" fmla="*/ 0 60000 65536"/>
              <a:gd name="T20" fmla="*/ 0 60000 65536"/>
              <a:gd name="T21" fmla="*/ 0 60000 65536"/>
              <a:gd name="T22" fmla="*/ 0 60000 65536"/>
              <a:gd name="T23" fmla="*/ 0 60000 65536"/>
              <a:gd name="T24" fmla="*/ 0 w 31"/>
              <a:gd name="T25" fmla="*/ 0 h 78"/>
              <a:gd name="T26" fmla="*/ 31 w 31"/>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 h="78" extrusionOk="0">
                <a:moveTo>
                  <a:pt x="30" y="30"/>
                </a:moveTo>
                <a:cubicBezTo>
                  <a:pt x="21" y="23"/>
                  <a:pt x="14" y="16"/>
                  <a:pt x="7" y="8"/>
                </a:cubicBezTo>
                <a:cubicBezTo>
                  <a:pt x="3" y="4"/>
                  <a:pt x="9" y="-1"/>
                  <a:pt x="0" y="3"/>
                </a:cubicBezTo>
                <a:cubicBezTo>
                  <a:pt x="7" y="1"/>
                  <a:pt x="4" y="4"/>
                  <a:pt x="3" y="3"/>
                </a:cubicBezTo>
                <a:cubicBezTo>
                  <a:pt x="3" y="2"/>
                  <a:pt x="3" y="1"/>
                  <a:pt x="3" y="0"/>
                </a:cubicBezTo>
                <a:cubicBezTo>
                  <a:pt x="4" y="4"/>
                  <a:pt x="7" y="2"/>
                  <a:pt x="7" y="6"/>
                </a:cubicBezTo>
                <a:cubicBezTo>
                  <a:pt x="7" y="15"/>
                  <a:pt x="9" y="23"/>
                  <a:pt x="10" y="32"/>
                </a:cubicBezTo>
                <a:cubicBezTo>
                  <a:pt x="12" y="50"/>
                  <a:pt x="15" y="61"/>
                  <a:pt x="23" y="77"/>
                </a:cubicBezTo>
              </a:path>
            </a:pathLst>
          </a:custGeom>
          <a:noFill/>
          <a:ln w="1270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5" name="Ink 35"/>
          <p:cNvSpPr>
            <a:spLocks noRot="1" noChangeAspect="1" noEditPoints="1" noChangeArrowheads="1" noChangeShapeType="1" noTextEdit="1"/>
          </p:cNvSpPr>
          <p:nvPr/>
        </p:nvSpPr>
        <p:spPr bwMode="auto">
          <a:xfrm>
            <a:off x="2897188" y="2112963"/>
            <a:ext cx="12700" cy="106362"/>
          </a:xfrm>
          <a:custGeom>
            <a:avLst/>
            <a:gdLst>
              <a:gd name="T0" fmla="*/ 1455851457 w 37"/>
              <a:gd name="T1" fmla="*/ 2147483647 h 295"/>
              <a:gd name="T2" fmla="*/ 930156581 w 37"/>
              <a:gd name="T3" fmla="*/ 1359234971 h 295"/>
              <a:gd name="T4" fmla="*/ 525694532 w 37"/>
              <a:gd name="T5" fmla="*/ 890470596 h 295"/>
              <a:gd name="T6" fmla="*/ 121350559 w 37"/>
              <a:gd name="T7" fmla="*/ 374907662 h 295"/>
              <a:gd name="T8" fmla="*/ 121350559 w 37"/>
              <a:gd name="T9" fmla="*/ 140655272 h 295"/>
              <a:gd name="T10" fmla="*/ 404344316 w 37"/>
              <a:gd name="T11" fmla="*/ 0 h 295"/>
              <a:gd name="T12" fmla="*/ 404344316 w 37"/>
              <a:gd name="T13" fmla="*/ 140655272 h 295"/>
              <a:gd name="T14" fmla="*/ 687455805 w 37"/>
              <a:gd name="T15" fmla="*/ 2147483647 h 295"/>
              <a:gd name="T16" fmla="*/ 930156581 w 37"/>
              <a:gd name="T17" fmla="*/ 2147483647 h 295"/>
              <a:gd name="T18" fmla="*/ 930156581 w 37"/>
              <a:gd name="T19" fmla="*/ 2147483647 h 295"/>
              <a:gd name="T20" fmla="*/ 1051389408 w 37"/>
              <a:gd name="T21" fmla="*/ 2147483647 h 295"/>
              <a:gd name="T22" fmla="*/ 525694532 w 37"/>
              <a:gd name="T23" fmla="*/ 2147483647 h 295"/>
              <a:gd name="T24" fmla="*/ 930156581 w 37"/>
              <a:gd name="T25" fmla="*/ 2147483647 h 2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
              <a:gd name="T40" fmla="*/ 0 h 295"/>
              <a:gd name="T41" fmla="*/ 37 w 37"/>
              <a:gd name="T42" fmla="*/ 295 h 29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 h="295" extrusionOk="0">
                <a:moveTo>
                  <a:pt x="36" y="53"/>
                </a:moveTo>
                <a:cubicBezTo>
                  <a:pt x="31" y="46"/>
                  <a:pt x="27" y="35"/>
                  <a:pt x="23" y="29"/>
                </a:cubicBezTo>
                <a:cubicBezTo>
                  <a:pt x="21" y="26"/>
                  <a:pt x="13" y="20"/>
                  <a:pt x="13" y="19"/>
                </a:cubicBezTo>
                <a:cubicBezTo>
                  <a:pt x="12" y="16"/>
                  <a:pt x="3" y="8"/>
                  <a:pt x="3" y="8"/>
                </a:cubicBezTo>
                <a:cubicBezTo>
                  <a:pt x="3" y="2"/>
                  <a:pt x="15" y="5"/>
                  <a:pt x="3" y="3"/>
                </a:cubicBezTo>
                <a:cubicBezTo>
                  <a:pt x="10" y="0"/>
                  <a:pt x="9" y="0"/>
                  <a:pt x="10" y="0"/>
                </a:cubicBezTo>
                <a:cubicBezTo>
                  <a:pt x="14" y="-2"/>
                  <a:pt x="10" y="-1"/>
                  <a:pt x="10" y="3"/>
                </a:cubicBezTo>
                <a:cubicBezTo>
                  <a:pt x="10" y="19"/>
                  <a:pt x="15" y="37"/>
                  <a:pt x="17" y="53"/>
                </a:cubicBezTo>
                <a:cubicBezTo>
                  <a:pt x="21" y="89"/>
                  <a:pt x="25" y="127"/>
                  <a:pt x="23" y="164"/>
                </a:cubicBezTo>
                <a:cubicBezTo>
                  <a:pt x="22" y="192"/>
                  <a:pt x="22" y="217"/>
                  <a:pt x="23" y="244"/>
                </a:cubicBezTo>
                <a:cubicBezTo>
                  <a:pt x="24" y="255"/>
                  <a:pt x="27" y="282"/>
                  <a:pt x="26" y="291"/>
                </a:cubicBezTo>
                <a:cubicBezTo>
                  <a:pt x="26" y="293"/>
                  <a:pt x="19" y="292"/>
                  <a:pt x="13" y="294"/>
                </a:cubicBezTo>
                <a:cubicBezTo>
                  <a:pt x="26" y="288"/>
                  <a:pt x="18" y="292"/>
                  <a:pt x="23" y="289"/>
                </a:cubicBezTo>
              </a:path>
            </a:pathLst>
          </a:custGeom>
          <a:noFill/>
          <a:ln w="1270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1" name="Ink 41"/>
          <p:cNvSpPr>
            <a:spLocks noRot="1" noChangeAspect="1" noEditPoints="1" noChangeArrowheads="1" noChangeShapeType="1" noTextEdit="1"/>
          </p:cNvSpPr>
          <p:nvPr/>
        </p:nvSpPr>
        <p:spPr bwMode="auto">
          <a:xfrm>
            <a:off x="2757488" y="3295650"/>
            <a:ext cx="4762" cy="3175"/>
          </a:xfrm>
          <a:custGeom>
            <a:avLst/>
            <a:gdLst>
              <a:gd name="T0" fmla="*/ 811298910 w 11"/>
              <a:gd name="T1" fmla="*/ 351204036 h 9"/>
              <a:gd name="T2" fmla="*/ 567853348 w 11"/>
              <a:gd name="T3" fmla="*/ 0 h 9"/>
              <a:gd name="T4" fmla="*/ 0 w 11"/>
              <a:gd name="T5" fmla="*/ 0 h 9"/>
              <a:gd name="T6" fmla="*/ 567853348 w 11"/>
              <a:gd name="T7" fmla="*/ 87863186 h 9"/>
              <a:gd name="T8" fmla="*/ 0 60000 65536"/>
              <a:gd name="T9" fmla="*/ 0 60000 65536"/>
              <a:gd name="T10" fmla="*/ 0 60000 65536"/>
              <a:gd name="T11" fmla="*/ 0 60000 65536"/>
              <a:gd name="T12" fmla="*/ 0 w 11"/>
              <a:gd name="T13" fmla="*/ 0 h 9"/>
              <a:gd name="T14" fmla="*/ 11 w 11"/>
              <a:gd name="T15" fmla="*/ 9 h 9"/>
            </a:gdLst>
            <a:ahLst/>
            <a:cxnLst>
              <a:cxn ang="T8">
                <a:pos x="T0" y="T1"/>
              </a:cxn>
              <a:cxn ang="T9">
                <a:pos x="T2" y="T3"/>
              </a:cxn>
              <a:cxn ang="T10">
                <a:pos x="T4" y="T5"/>
              </a:cxn>
              <a:cxn ang="T11">
                <a:pos x="T6" y="T7"/>
              </a:cxn>
            </a:cxnLst>
            <a:rect l="T12" t="T13" r="T14" b="T15"/>
            <a:pathLst>
              <a:path w="11" h="9" extrusionOk="0">
                <a:moveTo>
                  <a:pt x="10" y="8"/>
                </a:moveTo>
                <a:cubicBezTo>
                  <a:pt x="5" y="6"/>
                  <a:pt x="10" y="1"/>
                  <a:pt x="7" y="0"/>
                </a:cubicBezTo>
                <a:cubicBezTo>
                  <a:pt x="3" y="0"/>
                  <a:pt x="2" y="0"/>
                  <a:pt x="0" y="0"/>
                </a:cubicBezTo>
                <a:cubicBezTo>
                  <a:pt x="11" y="3"/>
                  <a:pt x="0" y="0"/>
                  <a:pt x="7" y="2"/>
                </a:cubicBezTo>
              </a:path>
            </a:pathLst>
          </a:custGeom>
          <a:noFill/>
          <a:ln w="1270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2" name="Ink 42"/>
          <p:cNvSpPr>
            <a:spLocks noRot="1" noChangeAspect="1" noEditPoints="1" noChangeArrowheads="1" noChangeShapeType="1" noTextEdit="1"/>
          </p:cNvSpPr>
          <p:nvPr/>
        </p:nvSpPr>
        <p:spPr bwMode="auto">
          <a:xfrm>
            <a:off x="2741613" y="3294063"/>
            <a:ext cx="184150" cy="19050"/>
          </a:xfrm>
          <a:custGeom>
            <a:avLst/>
            <a:gdLst>
              <a:gd name="T0" fmla="*/ 941587114 w 510"/>
              <a:gd name="T1" fmla="*/ 0 h 56"/>
              <a:gd name="T2" fmla="*/ 1553580031 w 510"/>
              <a:gd name="T3" fmla="*/ 314878130 h 56"/>
              <a:gd name="T4" fmla="*/ 1694779029 w 510"/>
              <a:gd name="T5" fmla="*/ 393684579 h 56"/>
              <a:gd name="T6" fmla="*/ 1694779029 w 510"/>
              <a:gd name="T7" fmla="*/ 629871921 h 56"/>
              <a:gd name="T8" fmla="*/ 1412250683 w 510"/>
              <a:gd name="T9" fmla="*/ 629871921 h 56"/>
              <a:gd name="T10" fmla="*/ 1883044240 w 510"/>
              <a:gd name="T11" fmla="*/ 905404658 h 56"/>
              <a:gd name="T12" fmla="*/ 1553580031 w 510"/>
              <a:gd name="T13" fmla="*/ 1023556160 h 56"/>
              <a:gd name="T14" fmla="*/ 800257766 w 510"/>
              <a:gd name="T15" fmla="*/ 1338434290 h 56"/>
              <a:gd name="T16" fmla="*/ 470793557 w 510"/>
              <a:gd name="T17" fmla="*/ 1535276579 h 56"/>
              <a:gd name="T18" fmla="*/ 141198998 w 510"/>
              <a:gd name="T19" fmla="*/ 1535276579 h 56"/>
              <a:gd name="T20" fmla="*/ 0 w 510"/>
              <a:gd name="T21" fmla="*/ 1456586132 h 56"/>
              <a:gd name="T22" fmla="*/ 329594559 w 510"/>
              <a:gd name="T23" fmla="*/ 1456586132 h 56"/>
              <a:gd name="T24" fmla="*/ 800257766 w 510"/>
              <a:gd name="T25" fmla="*/ 1535276579 h 56"/>
              <a:gd name="T26" fmla="*/ 1694779029 w 510"/>
              <a:gd name="T27" fmla="*/ 1653428081 h 56"/>
              <a:gd name="T28" fmla="*/ 2147483647 w 510"/>
              <a:gd name="T29" fmla="*/ 1653428081 h 56"/>
              <a:gd name="T30" fmla="*/ 2147483647 w 510"/>
              <a:gd name="T31" fmla="*/ 1535276579 h 56"/>
              <a:gd name="T32" fmla="*/ 2147483647 w 510"/>
              <a:gd name="T33" fmla="*/ 1771464263 h 56"/>
              <a:gd name="T34" fmla="*/ 2147483647 w 510"/>
              <a:gd name="T35" fmla="*/ 2086342053 h 56"/>
              <a:gd name="T36" fmla="*/ 2147483647 w 510"/>
              <a:gd name="T37" fmla="*/ 1850154710 h 56"/>
              <a:gd name="T38" fmla="*/ 2147483647 w 510"/>
              <a:gd name="T39" fmla="*/ 1220398449 h 56"/>
              <a:gd name="T40" fmla="*/ 2147483647 w 510"/>
              <a:gd name="T41" fmla="*/ 905404658 h 56"/>
              <a:gd name="T42" fmla="*/ 2147483647 w 510"/>
              <a:gd name="T43" fmla="*/ 905404658 h 56"/>
              <a:gd name="T44" fmla="*/ 2147483647 w 510"/>
              <a:gd name="T45" fmla="*/ 1220398449 h 56"/>
              <a:gd name="T46" fmla="*/ 2147483647 w 510"/>
              <a:gd name="T47" fmla="*/ 1141592341 h 56"/>
              <a:gd name="T48" fmla="*/ 2147483647 w 510"/>
              <a:gd name="T49" fmla="*/ 1023556160 h 56"/>
              <a:gd name="T50" fmla="*/ 2147483647 w 510"/>
              <a:gd name="T51" fmla="*/ 1141592341 h 56"/>
              <a:gd name="T52" fmla="*/ 2147483647 w 510"/>
              <a:gd name="T53" fmla="*/ 1141592341 h 56"/>
              <a:gd name="T54" fmla="*/ 2147483647 w 510"/>
              <a:gd name="T55" fmla="*/ 1220398449 h 56"/>
              <a:gd name="T56" fmla="*/ 2147483647 w 510"/>
              <a:gd name="T57" fmla="*/ 1220398449 h 56"/>
              <a:gd name="T58" fmla="*/ 2147483647 w 510"/>
              <a:gd name="T59" fmla="*/ 1141592341 h 56"/>
              <a:gd name="T60" fmla="*/ 2147483647 w 510"/>
              <a:gd name="T61" fmla="*/ 1023556160 h 56"/>
              <a:gd name="T62" fmla="*/ 2147483647 w 510"/>
              <a:gd name="T63" fmla="*/ 1023556160 h 56"/>
              <a:gd name="T64" fmla="*/ 2147483647 w 510"/>
              <a:gd name="T65" fmla="*/ 826714211 h 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0"/>
              <a:gd name="T100" fmla="*/ 0 h 56"/>
              <a:gd name="T101" fmla="*/ 510 w 510"/>
              <a:gd name="T102" fmla="*/ 56 h 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0" h="56" extrusionOk="0">
                <a:moveTo>
                  <a:pt x="20" y="0"/>
                </a:moveTo>
                <a:cubicBezTo>
                  <a:pt x="24" y="2"/>
                  <a:pt x="32" y="8"/>
                  <a:pt x="33" y="8"/>
                </a:cubicBezTo>
                <a:cubicBezTo>
                  <a:pt x="37" y="10"/>
                  <a:pt x="35" y="6"/>
                  <a:pt x="36" y="10"/>
                </a:cubicBezTo>
                <a:cubicBezTo>
                  <a:pt x="37" y="14"/>
                  <a:pt x="40" y="15"/>
                  <a:pt x="36" y="16"/>
                </a:cubicBezTo>
                <a:cubicBezTo>
                  <a:pt x="33" y="17"/>
                  <a:pt x="33" y="15"/>
                  <a:pt x="30" y="16"/>
                </a:cubicBezTo>
                <a:cubicBezTo>
                  <a:pt x="32" y="18"/>
                  <a:pt x="38" y="20"/>
                  <a:pt x="40" y="23"/>
                </a:cubicBezTo>
                <a:cubicBezTo>
                  <a:pt x="44" y="27"/>
                  <a:pt x="38" y="24"/>
                  <a:pt x="33" y="26"/>
                </a:cubicBezTo>
                <a:cubicBezTo>
                  <a:pt x="27" y="28"/>
                  <a:pt x="21" y="32"/>
                  <a:pt x="17" y="34"/>
                </a:cubicBezTo>
                <a:cubicBezTo>
                  <a:pt x="12" y="36"/>
                  <a:pt x="15" y="38"/>
                  <a:pt x="10" y="39"/>
                </a:cubicBezTo>
                <a:cubicBezTo>
                  <a:pt x="6" y="40"/>
                  <a:pt x="7" y="39"/>
                  <a:pt x="3" y="39"/>
                </a:cubicBezTo>
                <a:cubicBezTo>
                  <a:pt x="3" y="37"/>
                  <a:pt x="3" y="36"/>
                  <a:pt x="0" y="37"/>
                </a:cubicBezTo>
                <a:cubicBezTo>
                  <a:pt x="2" y="37"/>
                  <a:pt x="1" y="34"/>
                  <a:pt x="7" y="37"/>
                </a:cubicBezTo>
                <a:cubicBezTo>
                  <a:pt x="12" y="40"/>
                  <a:pt x="11" y="39"/>
                  <a:pt x="17" y="39"/>
                </a:cubicBezTo>
                <a:cubicBezTo>
                  <a:pt x="24" y="39"/>
                  <a:pt x="30" y="42"/>
                  <a:pt x="36" y="42"/>
                </a:cubicBezTo>
                <a:cubicBezTo>
                  <a:pt x="42" y="42"/>
                  <a:pt x="54" y="42"/>
                  <a:pt x="60" y="42"/>
                </a:cubicBezTo>
                <a:cubicBezTo>
                  <a:pt x="71" y="41"/>
                  <a:pt x="81" y="37"/>
                  <a:pt x="93" y="39"/>
                </a:cubicBezTo>
                <a:cubicBezTo>
                  <a:pt x="105" y="41"/>
                  <a:pt x="117" y="44"/>
                  <a:pt x="129" y="45"/>
                </a:cubicBezTo>
                <a:cubicBezTo>
                  <a:pt x="144" y="46"/>
                  <a:pt x="157" y="50"/>
                  <a:pt x="172" y="53"/>
                </a:cubicBezTo>
                <a:cubicBezTo>
                  <a:pt x="191" y="57"/>
                  <a:pt x="214" y="51"/>
                  <a:pt x="232" y="47"/>
                </a:cubicBezTo>
                <a:cubicBezTo>
                  <a:pt x="257" y="41"/>
                  <a:pt x="283" y="36"/>
                  <a:pt x="308" y="31"/>
                </a:cubicBezTo>
                <a:cubicBezTo>
                  <a:pt x="327" y="27"/>
                  <a:pt x="342" y="23"/>
                  <a:pt x="361" y="23"/>
                </a:cubicBezTo>
                <a:cubicBezTo>
                  <a:pt x="373" y="23"/>
                  <a:pt x="389" y="22"/>
                  <a:pt x="400" y="23"/>
                </a:cubicBezTo>
                <a:cubicBezTo>
                  <a:pt x="418" y="25"/>
                  <a:pt x="435" y="30"/>
                  <a:pt x="453" y="31"/>
                </a:cubicBezTo>
                <a:cubicBezTo>
                  <a:pt x="468" y="32"/>
                  <a:pt x="499" y="31"/>
                  <a:pt x="503" y="29"/>
                </a:cubicBezTo>
                <a:cubicBezTo>
                  <a:pt x="506" y="29"/>
                  <a:pt x="508" y="29"/>
                  <a:pt x="509" y="26"/>
                </a:cubicBezTo>
                <a:cubicBezTo>
                  <a:pt x="506" y="30"/>
                  <a:pt x="501" y="24"/>
                  <a:pt x="503" y="29"/>
                </a:cubicBezTo>
                <a:cubicBezTo>
                  <a:pt x="504" y="29"/>
                  <a:pt x="505" y="29"/>
                  <a:pt x="506" y="29"/>
                </a:cubicBezTo>
                <a:cubicBezTo>
                  <a:pt x="515" y="35"/>
                  <a:pt x="502" y="26"/>
                  <a:pt x="509" y="31"/>
                </a:cubicBezTo>
                <a:cubicBezTo>
                  <a:pt x="505" y="28"/>
                  <a:pt x="511" y="32"/>
                  <a:pt x="506" y="31"/>
                </a:cubicBezTo>
                <a:cubicBezTo>
                  <a:pt x="503" y="30"/>
                  <a:pt x="506" y="30"/>
                  <a:pt x="503" y="29"/>
                </a:cubicBezTo>
                <a:cubicBezTo>
                  <a:pt x="505" y="24"/>
                  <a:pt x="510" y="28"/>
                  <a:pt x="506" y="26"/>
                </a:cubicBezTo>
                <a:cubicBezTo>
                  <a:pt x="503" y="25"/>
                  <a:pt x="506" y="26"/>
                  <a:pt x="503" y="26"/>
                </a:cubicBezTo>
                <a:cubicBezTo>
                  <a:pt x="503" y="16"/>
                  <a:pt x="503" y="36"/>
                  <a:pt x="503" y="21"/>
                </a:cubicBezTo>
              </a:path>
            </a:pathLst>
          </a:custGeom>
          <a:noFill/>
          <a:ln w="1270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3" name="Ink 43"/>
          <p:cNvSpPr>
            <a:spLocks noRot="1" noChangeAspect="1" noEditPoints="1" noChangeArrowheads="1" noChangeShapeType="1" noTextEdit="1"/>
          </p:cNvSpPr>
          <p:nvPr/>
        </p:nvSpPr>
        <p:spPr bwMode="auto">
          <a:xfrm>
            <a:off x="2732088" y="3289300"/>
            <a:ext cx="220662" cy="25400"/>
          </a:xfrm>
          <a:custGeom>
            <a:avLst/>
            <a:gdLst>
              <a:gd name="T0" fmla="*/ 2147483647 w 613"/>
              <a:gd name="T1" fmla="*/ 1146673203 h 70"/>
              <a:gd name="T2" fmla="*/ 2147483647 w 613"/>
              <a:gd name="T3" fmla="*/ 238840917 h 70"/>
              <a:gd name="T4" fmla="*/ 2147483647 w 613"/>
              <a:gd name="T5" fmla="*/ 0 h 70"/>
              <a:gd name="T6" fmla="*/ 2147483647 w 613"/>
              <a:gd name="T7" fmla="*/ 382224280 h 70"/>
              <a:gd name="T8" fmla="*/ 2147483647 w 613"/>
              <a:gd name="T9" fmla="*/ 1003289477 h 70"/>
              <a:gd name="T10" fmla="*/ 2147483647 w 613"/>
              <a:gd name="T11" fmla="*/ 1624355037 h 70"/>
              <a:gd name="T12" fmla="*/ 1072783410 w 613"/>
              <a:gd name="T13" fmla="*/ 2147483647 h 70"/>
              <a:gd name="T14" fmla="*/ 466483788 w 613"/>
              <a:gd name="T15" fmla="*/ 2147483647 h 70"/>
              <a:gd name="T16" fmla="*/ 0 w 613"/>
              <a:gd name="T17" fmla="*/ 2147483647 h 70"/>
              <a:gd name="T18" fmla="*/ 0 w 613"/>
              <a:gd name="T19" fmla="*/ 2147483647 h 70"/>
              <a:gd name="T20" fmla="*/ 1539267198 w 613"/>
              <a:gd name="T21" fmla="*/ 2147483647 h 70"/>
              <a:gd name="T22" fmla="*/ 2147483647 w 613"/>
              <a:gd name="T23" fmla="*/ 2006579317 h 70"/>
              <a:gd name="T24" fmla="*/ 2147483647 w 613"/>
              <a:gd name="T25" fmla="*/ 1528765766 h 70"/>
              <a:gd name="T26" fmla="*/ 2147483647 w 613"/>
              <a:gd name="T27" fmla="*/ 1767738400 h 70"/>
              <a:gd name="T28" fmla="*/ 2147483647 w 613"/>
              <a:gd name="T29" fmla="*/ 1767738400 h 70"/>
              <a:gd name="T30" fmla="*/ 2147483647 w 613"/>
              <a:gd name="T31" fmla="*/ 1910990409 h 70"/>
              <a:gd name="T32" fmla="*/ 2147483647 w 613"/>
              <a:gd name="T33" fmla="*/ 1767738400 h 70"/>
              <a:gd name="T34" fmla="*/ 2147483647 w 613"/>
              <a:gd name="T35" fmla="*/ 1528765766 h 70"/>
              <a:gd name="T36" fmla="*/ 2147483647 w 613"/>
              <a:gd name="T37" fmla="*/ 1146673203 h 70"/>
              <a:gd name="T38" fmla="*/ 2147483647 w 613"/>
              <a:gd name="T39" fmla="*/ 1289924849 h 70"/>
              <a:gd name="T40" fmla="*/ 2147483647 w 613"/>
              <a:gd name="T41" fmla="*/ 1289924849 h 70"/>
              <a:gd name="T42" fmla="*/ 2147483647 w 613"/>
              <a:gd name="T43" fmla="*/ 1528765766 h 70"/>
              <a:gd name="T44" fmla="*/ 2147483647 w 613"/>
              <a:gd name="T45" fmla="*/ 1385514120 h 70"/>
              <a:gd name="T46" fmla="*/ 2147483647 w 613"/>
              <a:gd name="T47" fmla="*/ 1528765766 h 70"/>
              <a:gd name="T48" fmla="*/ 2147483647 w 613"/>
              <a:gd name="T49" fmla="*/ 1624355037 h 70"/>
              <a:gd name="T50" fmla="*/ 2147483647 w 613"/>
              <a:gd name="T51" fmla="*/ 1624355037 h 70"/>
              <a:gd name="T52" fmla="*/ 2147483647 w 613"/>
              <a:gd name="T53" fmla="*/ 1528765766 h 70"/>
              <a:gd name="T54" fmla="*/ 2147483647 w 613"/>
              <a:gd name="T55" fmla="*/ 1624355037 h 70"/>
              <a:gd name="T56" fmla="*/ 2147483647 w 613"/>
              <a:gd name="T57" fmla="*/ 1624355037 h 70"/>
              <a:gd name="T58" fmla="*/ 2147483647 w 613"/>
              <a:gd name="T59" fmla="*/ 1528765766 h 70"/>
              <a:gd name="T60" fmla="*/ 2147483647 w 613"/>
              <a:gd name="T61" fmla="*/ 1385514120 h 7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13"/>
              <a:gd name="T94" fmla="*/ 0 h 70"/>
              <a:gd name="T95" fmla="*/ 613 w 613"/>
              <a:gd name="T96" fmla="*/ 70 h 7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13" h="70" extrusionOk="0">
                <a:moveTo>
                  <a:pt x="86" y="24"/>
                </a:moveTo>
                <a:cubicBezTo>
                  <a:pt x="83" y="15"/>
                  <a:pt x="80" y="12"/>
                  <a:pt x="76" y="5"/>
                </a:cubicBezTo>
                <a:cubicBezTo>
                  <a:pt x="75" y="2"/>
                  <a:pt x="74" y="1"/>
                  <a:pt x="73" y="0"/>
                </a:cubicBezTo>
                <a:cubicBezTo>
                  <a:pt x="72" y="1"/>
                  <a:pt x="63" y="5"/>
                  <a:pt x="63" y="8"/>
                </a:cubicBezTo>
                <a:cubicBezTo>
                  <a:pt x="63" y="11"/>
                  <a:pt x="69" y="15"/>
                  <a:pt x="66" y="21"/>
                </a:cubicBezTo>
                <a:cubicBezTo>
                  <a:pt x="64" y="25"/>
                  <a:pt x="56" y="32"/>
                  <a:pt x="53" y="34"/>
                </a:cubicBezTo>
                <a:cubicBezTo>
                  <a:pt x="43" y="41"/>
                  <a:pt x="33" y="42"/>
                  <a:pt x="23" y="48"/>
                </a:cubicBezTo>
                <a:cubicBezTo>
                  <a:pt x="19" y="51"/>
                  <a:pt x="15" y="58"/>
                  <a:pt x="10" y="61"/>
                </a:cubicBezTo>
                <a:cubicBezTo>
                  <a:pt x="5" y="64"/>
                  <a:pt x="4" y="64"/>
                  <a:pt x="0" y="66"/>
                </a:cubicBezTo>
                <a:cubicBezTo>
                  <a:pt x="0" y="69"/>
                  <a:pt x="0" y="70"/>
                  <a:pt x="0" y="66"/>
                </a:cubicBezTo>
                <a:cubicBezTo>
                  <a:pt x="9" y="64"/>
                  <a:pt x="21" y="59"/>
                  <a:pt x="33" y="56"/>
                </a:cubicBezTo>
                <a:cubicBezTo>
                  <a:pt x="53" y="51"/>
                  <a:pt x="73" y="49"/>
                  <a:pt x="93" y="42"/>
                </a:cubicBezTo>
                <a:cubicBezTo>
                  <a:pt x="106" y="37"/>
                  <a:pt x="121" y="33"/>
                  <a:pt x="133" y="32"/>
                </a:cubicBezTo>
                <a:cubicBezTo>
                  <a:pt x="151" y="31"/>
                  <a:pt x="167" y="36"/>
                  <a:pt x="185" y="37"/>
                </a:cubicBezTo>
                <a:cubicBezTo>
                  <a:pt x="194" y="38"/>
                  <a:pt x="204" y="34"/>
                  <a:pt x="215" y="37"/>
                </a:cubicBezTo>
                <a:cubicBezTo>
                  <a:pt x="229" y="41"/>
                  <a:pt x="241" y="40"/>
                  <a:pt x="255" y="40"/>
                </a:cubicBezTo>
                <a:cubicBezTo>
                  <a:pt x="272" y="40"/>
                  <a:pt x="287" y="40"/>
                  <a:pt x="305" y="37"/>
                </a:cubicBezTo>
                <a:cubicBezTo>
                  <a:pt x="329" y="33"/>
                  <a:pt x="353" y="35"/>
                  <a:pt x="377" y="32"/>
                </a:cubicBezTo>
                <a:cubicBezTo>
                  <a:pt x="394" y="30"/>
                  <a:pt x="411" y="25"/>
                  <a:pt x="427" y="24"/>
                </a:cubicBezTo>
                <a:cubicBezTo>
                  <a:pt x="445" y="23"/>
                  <a:pt x="464" y="28"/>
                  <a:pt x="480" y="27"/>
                </a:cubicBezTo>
                <a:cubicBezTo>
                  <a:pt x="487" y="27"/>
                  <a:pt x="491" y="25"/>
                  <a:pt x="500" y="27"/>
                </a:cubicBezTo>
                <a:cubicBezTo>
                  <a:pt x="508" y="28"/>
                  <a:pt x="513" y="32"/>
                  <a:pt x="520" y="32"/>
                </a:cubicBezTo>
                <a:cubicBezTo>
                  <a:pt x="524" y="32"/>
                  <a:pt x="533" y="29"/>
                  <a:pt x="539" y="29"/>
                </a:cubicBezTo>
                <a:cubicBezTo>
                  <a:pt x="545" y="29"/>
                  <a:pt x="552" y="30"/>
                  <a:pt x="559" y="32"/>
                </a:cubicBezTo>
                <a:cubicBezTo>
                  <a:pt x="566" y="33"/>
                  <a:pt x="572" y="33"/>
                  <a:pt x="579" y="34"/>
                </a:cubicBezTo>
                <a:cubicBezTo>
                  <a:pt x="586" y="35"/>
                  <a:pt x="589" y="34"/>
                  <a:pt x="596" y="34"/>
                </a:cubicBezTo>
                <a:cubicBezTo>
                  <a:pt x="601" y="34"/>
                  <a:pt x="604" y="32"/>
                  <a:pt x="609" y="32"/>
                </a:cubicBezTo>
                <a:cubicBezTo>
                  <a:pt x="610" y="33"/>
                  <a:pt x="611" y="33"/>
                  <a:pt x="612" y="34"/>
                </a:cubicBezTo>
                <a:cubicBezTo>
                  <a:pt x="608" y="35"/>
                  <a:pt x="609" y="31"/>
                  <a:pt x="605" y="34"/>
                </a:cubicBezTo>
                <a:cubicBezTo>
                  <a:pt x="593" y="42"/>
                  <a:pt x="609" y="34"/>
                  <a:pt x="609" y="32"/>
                </a:cubicBezTo>
                <a:cubicBezTo>
                  <a:pt x="608" y="31"/>
                  <a:pt x="606" y="30"/>
                  <a:pt x="605" y="29"/>
                </a:cubicBezTo>
              </a:path>
            </a:pathLst>
          </a:custGeom>
          <a:noFill/>
          <a:ln w="1270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7" name="Ink 47"/>
          <p:cNvSpPr>
            <a:spLocks noRot="1" noChangeAspect="1" noEditPoints="1" noChangeArrowheads="1" noChangeShapeType="1" noTextEdit="1"/>
          </p:cNvSpPr>
          <p:nvPr/>
        </p:nvSpPr>
        <p:spPr bwMode="auto">
          <a:xfrm>
            <a:off x="2786063" y="3028950"/>
            <a:ext cx="17462" cy="39688"/>
          </a:xfrm>
          <a:custGeom>
            <a:avLst/>
            <a:gdLst>
              <a:gd name="T0" fmla="*/ 2070263070 w 48"/>
              <a:gd name="T1" fmla="*/ 0 h 109"/>
              <a:gd name="T2" fmla="*/ 1925875249 w 48"/>
              <a:gd name="T3" fmla="*/ 386194461 h 109"/>
              <a:gd name="T4" fmla="*/ 1588794258 w 48"/>
              <a:gd name="T5" fmla="*/ 241421012 h 109"/>
              <a:gd name="T6" fmla="*/ 962937625 w 48"/>
              <a:gd name="T7" fmla="*/ 1110325324 h 109"/>
              <a:gd name="T8" fmla="*/ 337080991 w 48"/>
              <a:gd name="T9" fmla="*/ 2147483647 h 109"/>
              <a:gd name="T10" fmla="*/ 0 w 48"/>
              <a:gd name="T11" fmla="*/ 2147483647 h 109"/>
              <a:gd name="T12" fmla="*/ 481468812 w 48"/>
              <a:gd name="T13" fmla="*/ 2147483647 h 109"/>
              <a:gd name="T14" fmla="*/ 1588794258 w 48"/>
              <a:gd name="T15" fmla="*/ 2147483647 h 109"/>
              <a:gd name="T16" fmla="*/ 2147483647 w 48"/>
              <a:gd name="T17" fmla="*/ 2147483647 h 109"/>
              <a:gd name="T18" fmla="*/ 2070263070 w 48"/>
              <a:gd name="T19" fmla="*/ 2147483647 h 109"/>
              <a:gd name="T20" fmla="*/ 1925875249 w 48"/>
              <a:gd name="T21" fmla="*/ 2147483647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
              <a:gd name="T34" fmla="*/ 0 h 109"/>
              <a:gd name="T35" fmla="*/ 48 w 48"/>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 h="109" extrusionOk="0">
                <a:moveTo>
                  <a:pt x="43" y="0"/>
                </a:moveTo>
                <a:cubicBezTo>
                  <a:pt x="43" y="4"/>
                  <a:pt x="42" y="6"/>
                  <a:pt x="40" y="8"/>
                </a:cubicBezTo>
                <a:cubicBezTo>
                  <a:pt x="35" y="1"/>
                  <a:pt x="37" y="3"/>
                  <a:pt x="33" y="5"/>
                </a:cubicBezTo>
                <a:cubicBezTo>
                  <a:pt x="22" y="10"/>
                  <a:pt x="24" y="12"/>
                  <a:pt x="20" y="23"/>
                </a:cubicBezTo>
                <a:cubicBezTo>
                  <a:pt x="14" y="38"/>
                  <a:pt x="10" y="47"/>
                  <a:pt x="7" y="63"/>
                </a:cubicBezTo>
                <a:cubicBezTo>
                  <a:pt x="5" y="75"/>
                  <a:pt x="0" y="82"/>
                  <a:pt x="0" y="95"/>
                </a:cubicBezTo>
                <a:cubicBezTo>
                  <a:pt x="0" y="103"/>
                  <a:pt x="1" y="106"/>
                  <a:pt x="10" y="108"/>
                </a:cubicBezTo>
                <a:cubicBezTo>
                  <a:pt x="19" y="110"/>
                  <a:pt x="27" y="106"/>
                  <a:pt x="33" y="100"/>
                </a:cubicBezTo>
                <a:cubicBezTo>
                  <a:pt x="37" y="96"/>
                  <a:pt x="48" y="82"/>
                  <a:pt x="47" y="76"/>
                </a:cubicBezTo>
                <a:cubicBezTo>
                  <a:pt x="47" y="73"/>
                  <a:pt x="48" y="61"/>
                  <a:pt x="43" y="63"/>
                </a:cubicBezTo>
                <a:cubicBezTo>
                  <a:pt x="43" y="63"/>
                  <a:pt x="41" y="65"/>
                  <a:pt x="40" y="71"/>
                </a:cubicBezTo>
              </a:path>
            </a:pathLst>
          </a:custGeom>
          <a:noFill/>
          <a:ln w="1270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8" name="Ink 48"/>
          <p:cNvSpPr>
            <a:spLocks noRot="1" noChangeAspect="1" noEditPoints="1" noChangeArrowheads="1" noChangeShapeType="1" noTextEdit="1"/>
          </p:cNvSpPr>
          <p:nvPr/>
        </p:nvSpPr>
        <p:spPr bwMode="auto">
          <a:xfrm>
            <a:off x="2595563" y="3340100"/>
            <a:ext cx="88900" cy="119063"/>
          </a:xfrm>
          <a:custGeom>
            <a:avLst/>
            <a:gdLst>
              <a:gd name="T0" fmla="*/ 2147483647 w 249"/>
              <a:gd name="T1" fmla="*/ 368984485 h 332"/>
              <a:gd name="T2" fmla="*/ 2147483647 w 249"/>
              <a:gd name="T3" fmla="*/ 737968971 h 332"/>
              <a:gd name="T4" fmla="*/ 2147483647 w 249"/>
              <a:gd name="T5" fmla="*/ 968568181 h 332"/>
              <a:gd name="T6" fmla="*/ 2147483647 w 249"/>
              <a:gd name="T7" fmla="*/ 507369761 h 332"/>
              <a:gd name="T8" fmla="*/ 2147483647 w 249"/>
              <a:gd name="T9" fmla="*/ 368984485 h 332"/>
              <a:gd name="T10" fmla="*/ 2147483647 w 249"/>
              <a:gd name="T11" fmla="*/ 276770550 h 332"/>
              <a:gd name="T12" fmla="*/ 2147483647 w 249"/>
              <a:gd name="T13" fmla="*/ 276770550 h 332"/>
              <a:gd name="T14" fmla="*/ 2147483647 w 249"/>
              <a:gd name="T15" fmla="*/ 0 h 332"/>
              <a:gd name="T16" fmla="*/ 2147483647 w 249"/>
              <a:gd name="T17" fmla="*/ 138385275 h 332"/>
              <a:gd name="T18" fmla="*/ 2147483647 w 249"/>
              <a:gd name="T19" fmla="*/ 276770550 h 332"/>
              <a:gd name="T20" fmla="*/ 2147483647 w 249"/>
              <a:gd name="T21" fmla="*/ 876353887 h 332"/>
              <a:gd name="T22" fmla="*/ 2147483647 w 249"/>
              <a:gd name="T23" fmla="*/ 1614322858 h 332"/>
              <a:gd name="T24" fmla="*/ 2147483647 w 249"/>
              <a:gd name="T25" fmla="*/ 2147483647 h 332"/>
              <a:gd name="T26" fmla="*/ 2147483647 w 249"/>
              <a:gd name="T27" fmla="*/ 2147483647 h 332"/>
              <a:gd name="T28" fmla="*/ 2147483647 w 249"/>
              <a:gd name="T29" fmla="*/ 2147483647 h 332"/>
              <a:gd name="T30" fmla="*/ 2147483647 w 249"/>
              <a:gd name="T31" fmla="*/ 2147483647 h 332"/>
              <a:gd name="T32" fmla="*/ 2147483647 w 249"/>
              <a:gd name="T33" fmla="*/ 2147483647 h 332"/>
              <a:gd name="T34" fmla="*/ 2147483647 w 249"/>
              <a:gd name="T35" fmla="*/ 2147483647 h 332"/>
              <a:gd name="T36" fmla="*/ 2147483647 w 249"/>
              <a:gd name="T37" fmla="*/ 2147483647 h 332"/>
              <a:gd name="T38" fmla="*/ 2147483647 w 249"/>
              <a:gd name="T39" fmla="*/ 2147483647 h 332"/>
              <a:gd name="T40" fmla="*/ 2147483647 w 249"/>
              <a:gd name="T41" fmla="*/ 2147483647 h 332"/>
              <a:gd name="T42" fmla="*/ 2147483647 w 249"/>
              <a:gd name="T43" fmla="*/ 2147483647 h 332"/>
              <a:gd name="T44" fmla="*/ 2147483647 w 249"/>
              <a:gd name="T45" fmla="*/ 2147483647 h 332"/>
              <a:gd name="T46" fmla="*/ 2147483647 w 249"/>
              <a:gd name="T47" fmla="*/ 2147483647 h 332"/>
              <a:gd name="T48" fmla="*/ 2147483647 w 249"/>
              <a:gd name="T49" fmla="*/ 2147483647 h 332"/>
              <a:gd name="T50" fmla="*/ 2147483647 w 249"/>
              <a:gd name="T51" fmla="*/ 2147483647 h 332"/>
              <a:gd name="T52" fmla="*/ 2147483647 w 249"/>
              <a:gd name="T53" fmla="*/ 2147483647 h 332"/>
              <a:gd name="T54" fmla="*/ 2147483647 w 249"/>
              <a:gd name="T55" fmla="*/ 2147483647 h 332"/>
              <a:gd name="T56" fmla="*/ 2147483647 w 249"/>
              <a:gd name="T57" fmla="*/ 2147483647 h 332"/>
              <a:gd name="T58" fmla="*/ 1956905359 w 249"/>
              <a:gd name="T59" fmla="*/ 2147483647 h 332"/>
              <a:gd name="T60" fmla="*/ 1228801863 w 249"/>
              <a:gd name="T61" fmla="*/ 2147483647 h 332"/>
              <a:gd name="T62" fmla="*/ 773609942 w 249"/>
              <a:gd name="T63" fmla="*/ 2147483647 h 332"/>
              <a:gd name="T64" fmla="*/ 318545123 w 249"/>
              <a:gd name="T65" fmla="*/ 2147483647 h 332"/>
              <a:gd name="T66" fmla="*/ 136519339 w 249"/>
              <a:gd name="T67" fmla="*/ 2147483647 h 332"/>
              <a:gd name="T68" fmla="*/ 910256740 w 249"/>
              <a:gd name="T69" fmla="*/ 2147483647 h 332"/>
              <a:gd name="T70" fmla="*/ 1683866325 w 249"/>
              <a:gd name="T71" fmla="*/ 2147483647 h 332"/>
              <a:gd name="T72" fmla="*/ 2147483647 w 249"/>
              <a:gd name="T73" fmla="*/ 2147483647 h 332"/>
              <a:gd name="T74" fmla="*/ 2147483647 w 249"/>
              <a:gd name="T75" fmla="*/ 2147483647 h 332"/>
              <a:gd name="T76" fmla="*/ 2147483647 w 249"/>
              <a:gd name="T77" fmla="*/ 2147483647 h 332"/>
              <a:gd name="T78" fmla="*/ 2147483647 w 249"/>
              <a:gd name="T79" fmla="*/ 2147483647 h 332"/>
              <a:gd name="T80" fmla="*/ 2147483647 w 249"/>
              <a:gd name="T81" fmla="*/ 2147483647 h 332"/>
              <a:gd name="T82" fmla="*/ 2147483647 w 249"/>
              <a:gd name="T83" fmla="*/ 2147483647 h 332"/>
              <a:gd name="T84" fmla="*/ 2147483647 w 249"/>
              <a:gd name="T85" fmla="*/ 2147483647 h 332"/>
              <a:gd name="T86" fmla="*/ 2147483647 w 249"/>
              <a:gd name="T87" fmla="*/ 2147483647 h 332"/>
              <a:gd name="T88" fmla="*/ 2147483647 w 249"/>
              <a:gd name="T89" fmla="*/ 2147483647 h 332"/>
              <a:gd name="T90" fmla="*/ 2147483647 w 249"/>
              <a:gd name="T91" fmla="*/ 2147483647 h 332"/>
              <a:gd name="T92" fmla="*/ 2147483647 w 249"/>
              <a:gd name="T93" fmla="*/ 2147483647 h 332"/>
              <a:gd name="T94" fmla="*/ 2147483647 w 249"/>
              <a:gd name="T95" fmla="*/ 2147483647 h 332"/>
              <a:gd name="T96" fmla="*/ 2147483647 w 249"/>
              <a:gd name="T97" fmla="*/ 2147483647 h 332"/>
              <a:gd name="T98" fmla="*/ 2147483647 w 249"/>
              <a:gd name="T99" fmla="*/ 2147483647 h 332"/>
              <a:gd name="T100" fmla="*/ 2147483647 w 249"/>
              <a:gd name="T101" fmla="*/ 2147483647 h 332"/>
              <a:gd name="T102" fmla="*/ 2147483647 w 249"/>
              <a:gd name="T103" fmla="*/ 2147483647 h 3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49"/>
              <a:gd name="T157" fmla="*/ 0 h 332"/>
              <a:gd name="T158" fmla="*/ 249 w 249"/>
              <a:gd name="T159" fmla="*/ 332 h 3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49" h="332" extrusionOk="0">
                <a:moveTo>
                  <a:pt x="93" y="8"/>
                </a:moveTo>
                <a:cubicBezTo>
                  <a:pt x="89" y="13"/>
                  <a:pt x="86" y="11"/>
                  <a:pt x="83" y="16"/>
                </a:cubicBezTo>
                <a:cubicBezTo>
                  <a:pt x="81" y="19"/>
                  <a:pt x="82" y="23"/>
                  <a:pt x="86" y="21"/>
                </a:cubicBezTo>
                <a:cubicBezTo>
                  <a:pt x="88" y="20"/>
                  <a:pt x="94" y="12"/>
                  <a:pt x="96" y="11"/>
                </a:cubicBezTo>
                <a:cubicBezTo>
                  <a:pt x="98" y="10"/>
                  <a:pt x="95" y="15"/>
                  <a:pt x="99" y="8"/>
                </a:cubicBezTo>
                <a:cubicBezTo>
                  <a:pt x="99" y="7"/>
                  <a:pt x="99" y="7"/>
                  <a:pt x="99" y="6"/>
                </a:cubicBezTo>
                <a:cubicBezTo>
                  <a:pt x="99" y="6"/>
                  <a:pt x="97" y="14"/>
                  <a:pt x="103" y="6"/>
                </a:cubicBezTo>
                <a:cubicBezTo>
                  <a:pt x="103" y="3"/>
                  <a:pt x="103" y="1"/>
                  <a:pt x="106" y="0"/>
                </a:cubicBezTo>
                <a:cubicBezTo>
                  <a:pt x="100" y="3"/>
                  <a:pt x="105" y="2"/>
                  <a:pt x="103" y="3"/>
                </a:cubicBezTo>
                <a:cubicBezTo>
                  <a:pt x="98" y="5"/>
                  <a:pt x="99" y="2"/>
                  <a:pt x="96" y="6"/>
                </a:cubicBezTo>
                <a:cubicBezTo>
                  <a:pt x="92" y="13"/>
                  <a:pt x="97" y="16"/>
                  <a:pt x="96" y="19"/>
                </a:cubicBezTo>
                <a:cubicBezTo>
                  <a:pt x="95" y="25"/>
                  <a:pt x="90" y="28"/>
                  <a:pt x="89" y="35"/>
                </a:cubicBezTo>
                <a:cubicBezTo>
                  <a:pt x="88" y="42"/>
                  <a:pt x="87" y="55"/>
                  <a:pt x="86" y="61"/>
                </a:cubicBezTo>
                <a:cubicBezTo>
                  <a:pt x="86" y="66"/>
                  <a:pt x="89" y="74"/>
                  <a:pt x="89" y="77"/>
                </a:cubicBezTo>
                <a:cubicBezTo>
                  <a:pt x="88" y="85"/>
                  <a:pt x="88" y="82"/>
                  <a:pt x="89" y="90"/>
                </a:cubicBezTo>
                <a:cubicBezTo>
                  <a:pt x="90" y="97"/>
                  <a:pt x="93" y="115"/>
                  <a:pt x="93" y="119"/>
                </a:cubicBezTo>
                <a:cubicBezTo>
                  <a:pt x="92" y="129"/>
                  <a:pt x="92" y="132"/>
                  <a:pt x="93" y="141"/>
                </a:cubicBezTo>
                <a:cubicBezTo>
                  <a:pt x="94" y="149"/>
                  <a:pt x="88" y="162"/>
                  <a:pt x="89" y="167"/>
                </a:cubicBezTo>
                <a:cubicBezTo>
                  <a:pt x="90" y="173"/>
                  <a:pt x="93" y="179"/>
                  <a:pt x="93" y="186"/>
                </a:cubicBezTo>
                <a:cubicBezTo>
                  <a:pt x="93" y="192"/>
                  <a:pt x="96" y="199"/>
                  <a:pt x="96" y="204"/>
                </a:cubicBezTo>
                <a:cubicBezTo>
                  <a:pt x="96" y="209"/>
                  <a:pt x="99" y="220"/>
                  <a:pt x="99" y="223"/>
                </a:cubicBezTo>
                <a:cubicBezTo>
                  <a:pt x="99" y="225"/>
                  <a:pt x="95" y="228"/>
                  <a:pt x="96" y="233"/>
                </a:cubicBezTo>
                <a:cubicBezTo>
                  <a:pt x="97" y="238"/>
                  <a:pt x="99" y="240"/>
                  <a:pt x="99" y="244"/>
                </a:cubicBezTo>
                <a:cubicBezTo>
                  <a:pt x="100" y="250"/>
                  <a:pt x="102" y="256"/>
                  <a:pt x="103" y="260"/>
                </a:cubicBezTo>
                <a:cubicBezTo>
                  <a:pt x="104" y="265"/>
                  <a:pt x="106" y="272"/>
                  <a:pt x="106" y="275"/>
                </a:cubicBezTo>
                <a:cubicBezTo>
                  <a:pt x="107" y="282"/>
                  <a:pt x="111" y="285"/>
                  <a:pt x="106" y="291"/>
                </a:cubicBezTo>
                <a:cubicBezTo>
                  <a:pt x="102" y="296"/>
                  <a:pt x="103" y="292"/>
                  <a:pt x="96" y="291"/>
                </a:cubicBezTo>
                <a:cubicBezTo>
                  <a:pt x="90" y="290"/>
                  <a:pt x="86" y="288"/>
                  <a:pt x="80" y="286"/>
                </a:cubicBezTo>
                <a:cubicBezTo>
                  <a:pt x="73" y="284"/>
                  <a:pt x="67" y="281"/>
                  <a:pt x="60" y="278"/>
                </a:cubicBezTo>
                <a:cubicBezTo>
                  <a:pt x="55" y="276"/>
                  <a:pt x="45" y="266"/>
                  <a:pt x="43" y="265"/>
                </a:cubicBezTo>
                <a:cubicBezTo>
                  <a:pt x="36" y="263"/>
                  <a:pt x="33" y="263"/>
                  <a:pt x="27" y="260"/>
                </a:cubicBezTo>
                <a:cubicBezTo>
                  <a:pt x="22" y="258"/>
                  <a:pt x="22" y="258"/>
                  <a:pt x="17" y="254"/>
                </a:cubicBezTo>
                <a:cubicBezTo>
                  <a:pt x="15" y="252"/>
                  <a:pt x="11" y="251"/>
                  <a:pt x="7" y="249"/>
                </a:cubicBezTo>
                <a:cubicBezTo>
                  <a:pt x="6" y="249"/>
                  <a:pt x="0" y="242"/>
                  <a:pt x="3" y="246"/>
                </a:cubicBezTo>
                <a:cubicBezTo>
                  <a:pt x="5" y="249"/>
                  <a:pt x="15" y="256"/>
                  <a:pt x="20" y="260"/>
                </a:cubicBezTo>
                <a:cubicBezTo>
                  <a:pt x="25" y="264"/>
                  <a:pt x="31" y="268"/>
                  <a:pt x="37" y="273"/>
                </a:cubicBezTo>
                <a:cubicBezTo>
                  <a:pt x="42" y="277"/>
                  <a:pt x="47" y="282"/>
                  <a:pt x="50" y="286"/>
                </a:cubicBezTo>
                <a:cubicBezTo>
                  <a:pt x="55" y="291"/>
                  <a:pt x="62" y="295"/>
                  <a:pt x="66" y="299"/>
                </a:cubicBezTo>
                <a:cubicBezTo>
                  <a:pt x="70" y="303"/>
                  <a:pt x="71" y="311"/>
                  <a:pt x="76" y="315"/>
                </a:cubicBezTo>
                <a:cubicBezTo>
                  <a:pt x="81" y="319"/>
                  <a:pt x="84" y="320"/>
                  <a:pt x="86" y="323"/>
                </a:cubicBezTo>
                <a:cubicBezTo>
                  <a:pt x="86" y="324"/>
                  <a:pt x="86" y="325"/>
                  <a:pt x="86" y="326"/>
                </a:cubicBezTo>
                <a:cubicBezTo>
                  <a:pt x="91" y="326"/>
                  <a:pt x="88" y="325"/>
                  <a:pt x="93" y="328"/>
                </a:cubicBezTo>
                <a:cubicBezTo>
                  <a:pt x="96" y="330"/>
                  <a:pt x="95" y="330"/>
                  <a:pt x="99" y="331"/>
                </a:cubicBezTo>
                <a:cubicBezTo>
                  <a:pt x="100" y="331"/>
                  <a:pt x="102" y="331"/>
                  <a:pt x="103" y="331"/>
                </a:cubicBezTo>
                <a:cubicBezTo>
                  <a:pt x="108" y="328"/>
                  <a:pt x="107" y="329"/>
                  <a:pt x="113" y="326"/>
                </a:cubicBezTo>
                <a:cubicBezTo>
                  <a:pt x="117" y="324"/>
                  <a:pt x="121" y="320"/>
                  <a:pt x="126" y="318"/>
                </a:cubicBezTo>
                <a:cubicBezTo>
                  <a:pt x="145" y="309"/>
                  <a:pt x="159" y="298"/>
                  <a:pt x="175" y="286"/>
                </a:cubicBezTo>
                <a:cubicBezTo>
                  <a:pt x="186" y="278"/>
                  <a:pt x="198" y="270"/>
                  <a:pt x="209" y="262"/>
                </a:cubicBezTo>
                <a:cubicBezTo>
                  <a:pt x="216" y="257"/>
                  <a:pt x="226" y="252"/>
                  <a:pt x="232" y="246"/>
                </a:cubicBezTo>
                <a:cubicBezTo>
                  <a:pt x="235" y="243"/>
                  <a:pt x="238" y="240"/>
                  <a:pt x="242" y="238"/>
                </a:cubicBezTo>
                <a:cubicBezTo>
                  <a:pt x="245" y="236"/>
                  <a:pt x="241" y="237"/>
                  <a:pt x="245" y="236"/>
                </a:cubicBezTo>
                <a:cubicBezTo>
                  <a:pt x="249" y="235"/>
                  <a:pt x="241" y="236"/>
                  <a:pt x="245" y="236"/>
                </a:cubicBezTo>
              </a:path>
            </a:pathLst>
          </a:custGeom>
          <a:noFill/>
          <a:ln w="1270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9" name="Ink 49"/>
          <p:cNvSpPr>
            <a:spLocks noRot="1" noChangeAspect="1" noEditPoints="1" noChangeArrowheads="1" noChangeShapeType="1" noTextEdit="1"/>
          </p:cNvSpPr>
          <p:nvPr/>
        </p:nvSpPr>
        <p:spPr bwMode="auto">
          <a:xfrm>
            <a:off x="2705100" y="3454400"/>
            <a:ext cx="3175" cy="3175"/>
          </a:xfrm>
          <a:custGeom>
            <a:avLst/>
            <a:gdLst>
              <a:gd name="T0" fmla="*/ 0 w 11"/>
              <a:gd name="T1" fmla="*/ 0 h 7"/>
              <a:gd name="T2" fmla="*/ 240435534 w 11"/>
              <a:gd name="T3" fmla="*/ 559783343 h 7"/>
              <a:gd name="T4" fmla="*/ 0 60000 65536"/>
              <a:gd name="T5" fmla="*/ 0 60000 65536"/>
              <a:gd name="T6" fmla="*/ 0 w 11"/>
              <a:gd name="T7" fmla="*/ 0 h 7"/>
              <a:gd name="T8" fmla="*/ 11 w 11"/>
              <a:gd name="T9" fmla="*/ 7 h 7"/>
            </a:gdLst>
            <a:ahLst/>
            <a:cxnLst>
              <a:cxn ang="T4">
                <a:pos x="T0" y="T1"/>
              </a:cxn>
              <a:cxn ang="T5">
                <a:pos x="T2" y="T3"/>
              </a:cxn>
            </a:cxnLst>
            <a:rect l="T6" t="T7" r="T8" b="T9"/>
            <a:pathLst>
              <a:path w="11" h="7" extrusionOk="0">
                <a:moveTo>
                  <a:pt x="0" y="0"/>
                </a:moveTo>
                <a:cubicBezTo>
                  <a:pt x="5" y="5"/>
                  <a:pt x="3" y="6"/>
                  <a:pt x="10" y="6"/>
                </a:cubicBezTo>
              </a:path>
            </a:pathLst>
          </a:custGeom>
          <a:noFill/>
          <a:ln w="1270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0" name="Ink 50"/>
          <p:cNvSpPr>
            <a:spLocks noRot="1" noChangeAspect="1" noEditPoints="1" noChangeArrowheads="1" noChangeShapeType="1" noTextEdit="1"/>
          </p:cNvSpPr>
          <p:nvPr/>
        </p:nvSpPr>
        <p:spPr bwMode="auto">
          <a:xfrm>
            <a:off x="2698750" y="3443288"/>
            <a:ext cx="49213" cy="109537"/>
          </a:xfrm>
          <a:custGeom>
            <a:avLst/>
            <a:gdLst>
              <a:gd name="T0" fmla="*/ 434339174 w 140"/>
              <a:gd name="T1" fmla="*/ 1079502783 h 308"/>
              <a:gd name="T2" fmla="*/ 825306228 w 140"/>
              <a:gd name="T3" fmla="*/ 584714908 h 308"/>
              <a:gd name="T4" fmla="*/ 999041828 w 140"/>
              <a:gd name="T5" fmla="*/ 359834380 h 308"/>
              <a:gd name="T6" fmla="*/ 825306228 w 140"/>
              <a:gd name="T7" fmla="*/ 134953496 h 308"/>
              <a:gd name="T8" fmla="*/ 694942749 w 140"/>
              <a:gd name="T9" fmla="*/ 134953496 h 308"/>
              <a:gd name="T10" fmla="*/ 1129405307 w 140"/>
              <a:gd name="T11" fmla="*/ 719668404 h 308"/>
              <a:gd name="T12" fmla="*/ 825306228 w 140"/>
              <a:gd name="T13" fmla="*/ 2147483647 h 308"/>
              <a:gd name="T14" fmla="*/ 694942749 w 140"/>
              <a:gd name="T15" fmla="*/ 2147483647 h 308"/>
              <a:gd name="T16" fmla="*/ 260603575 w 140"/>
              <a:gd name="T17" fmla="*/ 2147483647 h 308"/>
              <a:gd name="T18" fmla="*/ 130363479 w 140"/>
              <a:gd name="T19" fmla="*/ 2147483647 h 308"/>
              <a:gd name="T20" fmla="*/ 260603575 w 140"/>
              <a:gd name="T21" fmla="*/ 2147483647 h 308"/>
              <a:gd name="T22" fmla="*/ 434339174 w 140"/>
              <a:gd name="T23" fmla="*/ 2147483647 h 308"/>
              <a:gd name="T24" fmla="*/ 260603575 w 140"/>
              <a:gd name="T25" fmla="*/ 2147483647 h 308"/>
              <a:gd name="T26" fmla="*/ 1129405307 w 140"/>
              <a:gd name="T27" fmla="*/ 2147483647 h 308"/>
              <a:gd name="T28" fmla="*/ 2147483647 w 140"/>
              <a:gd name="T29" fmla="*/ 2147483647 h 308"/>
              <a:gd name="T30" fmla="*/ 2147483647 w 140"/>
              <a:gd name="T31" fmla="*/ 2147483647 h 308"/>
              <a:gd name="T32" fmla="*/ 2147483647 w 140"/>
              <a:gd name="T33" fmla="*/ 2147483647 h 30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0"/>
              <a:gd name="T52" fmla="*/ 0 h 308"/>
              <a:gd name="T53" fmla="*/ 140 w 140"/>
              <a:gd name="T54" fmla="*/ 308 h 30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0" h="308" extrusionOk="0">
                <a:moveTo>
                  <a:pt x="10" y="24"/>
                </a:moveTo>
                <a:cubicBezTo>
                  <a:pt x="17" y="18"/>
                  <a:pt x="13" y="21"/>
                  <a:pt x="19" y="13"/>
                </a:cubicBezTo>
                <a:cubicBezTo>
                  <a:pt x="20" y="11"/>
                  <a:pt x="22" y="10"/>
                  <a:pt x="23" y="8"/>
                </a:cubicBezTo>
                <a:cubicBezTo>
                  <a:pt x="13" y="3"/>
                  <a:pt x="21" y="6"/>
                  <a:pt x="19" y="3"/>
                </a:cubicBezTo>
                <a:cubicBezTo>
                  <a:pt x="16" y="-1"/>
                  <a:pt x="20" y="6"/>
                  <a:pt x="16" y="3"/>
                </a:cubicBezTo>
                <a:cubicBezTo>
                  <a:pt x="24" y="7"/>
                  <a:pt x="24" y="6"/>
                  <a:pt x="26" y="16"/>
                </a:cubicBezTo>
                <a:cubicBezTo>
                  <a:pt x="29" y="31"/>
                  <a:pt x="22" y="47"/>
                  <a:pt x="19" y="61"/>
                </a:cubicBezTo>
                <a:cubicBezTo>
                  <a:pt x="15" y="81"/>
                  <a:pt x="18" y="99"/>
                  <a:pt x="16" y="119"/>
                </a:cubicBezTo>
                <a:cubicBezTo>
                  <a:pt x="15" y="134"/>
                  <a:pt x="5" y="155"/>
                  <a:pt x="6" y="169"/>
                </a:cubicBezTo>
                <a:cubicBezTo>
                  <a:pt x="7" y="187"/>
                  <a:pt x="6" y="189"/>
                  <a:pt x="3" y="206"/>
                </a:cubicBezTo>
                <a:cubicBezTo>
                  <a:pt x="1" y="222"/>
                  <a:pt x="10" y="248"/>
                  <a:pt x="6" y="262"/>
                </a:cubicBezTo>
                <a:cubicBezTo>
                  <a:pt x="2" y="277"/>
                  <a:pt x="3" y="276"/>
                  <a:pt x="10" y="291"/>
                </a:cubicBezTo>
                <a:cubicBezTo>
                  <a:pt x="6" y="296"/>
                  <a:pt x="0" y="295"/>
                  <a:pt x="6" y="302"/>
                </a:cubicBezTo>
                <a:cubicBezTo>
                  <a:pt x="11" y="309"/>
                  <a:pt x="18" y="305"/>
                  <a:pt x="26" y="304"/>
                </a:cubicBezTo>
                <a:cubicBezTo>
                  <a:pt x="50" y="300"/>
                  <a:pt x="68" y="289"/>
                  <a:pt x="92" y="283"/>
                </a:cubicBezTo>
                <a:cubicBezTo>
                  <a:pt x="103" y="280"/>
                  <a:pt x="127" y="276"/>
                  <a:pt x="135" y="267"/>
                </a:cubicBezTo>
                <a:cubicBezTo>
                  <a:pt x="139" y="263"/>
                  <a:pt x="137" y="260"/>
                  <a:pt x="132" y="257"/>
                </a:cubicBezTo>
              </a:path>
            </a:pathLst>
          </a:custGeom>
          <a:noFill/>
          <a:ln w="1270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1" name="Ink 51"/>
          <p:cNvSpPr>
            <a:spLocks noRot="1" noChangeAspect="1" noEditPoints="1" noChangeArrowheads="1" noChangeShapeType="1" noTextEdit="1"/>
          </p:cNvSpPr>
          <p:nvPr/>
        </p:nvSpPr>
        <p:spPr bwMode="auto">
          <a:xfrm>
            <a:off x="2684463" y="3409950"/>
            <a:ext cx="15875" cy="23813"/>
          </a:xfrm>
          <a:custGeom>
            <a:avLst/>
            <a:gdLst>
              <a:gd name="T0" fmla="*/ 986773738 w 41"/>
              <a:gd name="T1" fmla="*/ 583607227 h 67"/>
              <a:gd name="T2" fmla="*/ 232226082 w 41"/>
              <a:gd name="T3" fmla="*/ 359133094 h 67"/>
              <a:gd name="T4" fmla="*/ 232226082 w 41"/>
              <a:gd name="T5" fmla="*/ 0 h 67"/>
              <a:gd name="T6" fmla="*/ 406283454 w 41"/>
              <a:gd name="T7" fmla="*/ 493918583 h 67"/>
              <a:gd name="T8" fmla="*/ 406283454 w 41"/>
              <a:gd name="T9" fmla="*/ 1661133037 h 67"/>
              <a:gd name="T10" fmla="*/ 406283454 w 41"/>
              <a:gd name="T11" fmla="*/ 2147483647 h 67"/>
              <a:gd name="T12" fmla="*/ 1567264409 w 41"/>
              <a:gd name="T13" fmla="*/ 2147483647 h 67"/>
              <a:gd name="T14" fmla="*/ 2147483647 w 41"/>
              <a:gd name="T15" fmla="*/ 2147483647 h 67"/>
              <a:gd name="T16" fmla="*/ 0 60000 65536"/>
              <a:gd name="T17" fmla="*/ 0 60000 65536"/>
              <a:gd name="T18" fmla="*/ 0 60000 65536"/>
              <a:gd name="T19" fmla="*/ 0 60000 65536"/>
              <a:gd name="T20" fmla="*/ 0 60000 65536"/>
              <a:gd name="T21" fmla="*/ 0 60000 65536"/>
              <a:gd name="T22" fmla="*/ 0 60000 65536"/>
              <a:gd name="T23" fmla="*/ 0 60000 65536"/>
              <a:gd name="T24" fmla="*/ 0 w 41"/>
              <a:gd name="T25" fmla="*/ 0 h 67"/>
              <a:gd name="T26" fmla="*/ 41 w 41"/>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 h="67" extrusionOk="0">
                <a:moveTo>
                  <a:pt x="17" y="13"/>
                </a:moveTo>
                <a:cubicBezTo>
                  <a:pt x="13" y="8"/>
                  <a:pt x="10" y="9"/>
                  <a:pt x="4" y="8"/>
                </a:cubicBezTo>
                <a:cubicBezTo>
                  <a:pt x="5" y="3"/>
                  <a:pt x="10" y="2"/>
                  <a:pt x="4" y="0"/>
                </a:cubicBezTo>
                <a:cubicBezTo>
                  <a:pt x="-6" y="4"/>
                  <a:pt x="4" y="5"/>
                  <a:pt x="7" y="11"/>
                </a:cubicBezTo>
                <a:cubicBezTo>
                  <a:pt x="12" y="23"/>
                  <a:pt x="8" y="26"/>
                  <a:pt x="7" y="37"/>
                </a:cubicBezTo>
                <a:cubicBezTo>
                  <a:pt x="7" y="42"/>
                  <a:pt x="7" y="48"/>
                  <a:pt x="7" y="53"/>
                </a:cubicBezTo>
                <a:cubicBezTo>
                  <a:pt x="18" y="54"/>
                  <a:pt x="17" y="61"/>
                  <a:pt x="27" y="64"/>
                </a:cubicBezTo>
                <a:cubicBezTo>
                  <a:pt x="31" y="65"/>
                  <a:pt x="36" y="65"/>
                  <a:pt x="40" y="66"/>
                </a:cubicBezTo>
              </a:path>
            </a:pathLst>
          </a:custGeom>
          <a:noFill/>
          <a:ln w="1270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2" name="Ink 52"/>
          <p:cNvSpPr>
            <a:spLocks noRot="1" noChangeAspect="1" noEditPoints="1" noChangeArrowheads="1" noChangeShapeType="1" noTextEdit="1"/>
          </p:cNvSpPr>
          <p:nvPr/>
        </p:nvSpPr>
        <p:spPr bwMode="auto">
          <a:xfrm>
            <a:off x="2770188" y="3543300"/>
            <a:ext cx="80962" cy="52388"/>
          </a:xfrm>
          <a:custGeom>
            <a:avLst/>
            <a:gdLst>
              <a:gd name="T0" fmla="*/ 183904108 w 226"/>
              <a:gd name="T1" fmla="*/ 1043111180 h 149"/>
              <a:gd name="T2" fmla="*/ 321864431 w 226"/>
              <a:gd name="T3" fmla="*/ 1043111180 h 149"/>
              <a:gd name="T4" fmla="*/ 321864431 w 226"/>
              <a:gd name="T5" fmla="*/ 1043111180 h 149"/>
              <a:gd name="T6" fmla="*/ 643600612 w 226"/>
              <a:gd name="T7" fmla="*/ 695489727 h 149"/>
              <a:gd name="T8" fmla="*/ 2147483647 w 226"/>
              <a:gd name="T9" fmla="*/ 217325113 h 149"/>
              <a:gd name="T10" fmla="*/ 2147483647 w 226"/>
              <a:gd name="T11" fmla="*/ 217325113 h 149"/>
              <a:gd name="T12" fmla="*/ 2147483647 w 226"/>
              <a:gd name="T13" fmla="*/ 695489727 h 149"/>
              <a:gd name="T14" fmla="*/ 2147483647 w 226"/>
              <a:gd name="T15" fmla="*/ 2147483647 h 149"/>
              <a:gd name="T16" fmla="*/ 2147483647 w 226"/>
              <a:gd name="T17" fmla="*/ 2147483647 h 149"/>
              <a:gd name="T18" fmla="*/ 919521258 w 226"/>
              <a:gd name="T19" fmla="*/ 2147483647 h 149"/>
              <a:gd name="T20" fmla="*/ 321864431 w 226"/>
              <a:gd name="T21" fmla="*/ 2147483647 h 149"/>
              <a:gd name="T22" fmla="*/ 643600612 w 226"/>
              <a:gd name="T23" fmla="*/ 2147483647 h 149"/>
              <a:gd name="T24" fmla="*/ 1976874589 w 226"/>
              <a:gd name="T25" fmla="*/ 2147483647 h 149"/>
              <a:gd name="T26" fmla="*/ 2147483647 w 226"/>
              <a:gd name="T27" fmla="*/ 2147483647 h 149"/>
              <a:gd name="T28" fmla="*/ 2147483647 w 226"/>
              <a:gd name="T29" fmla="*/ 2147483647 h 149"/>
              <a:gd name="T30" fmla="*/ 2147483647 w 226"/>
              <a:gd name="T31" fmla="*/ 2147483647 h 149"/>
              <a:gd name="T32" fmla="*/ 2147483647 w 226"/>
              <a:gd name="T33" fmla="*/ 2147483647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149"/>
              <a:gd name="T53" fmla="*/ 226 w 226"/>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149" extrusionOk="0">
                <a:moveTo>
                  <a:pt x="4" y="24"/>
                </a:moveTo>
                <a:cubicBezTo>
                  <a:pt x="8" y="29"/>
                  <a:pt x="2" y="26"/>
                  <a:pt x="7" y="24"/>
                </a:cubicBezTo>
                <a:cubicBezTo>
                  <a:pt x="0" y="24"/>
                  <a:pt x="1" y="27"/>
                  <a:pt x="7" y="24"/>
                </a:cubicBezTo>
                <a:cubicBezTo>
                  <a:pt x="13" y="21"/>
                  <a:pt x="10" y="21"/>
                  <a:pt x="14" y="16"/>
                </a:cubicBezTo>
                <a:cubicBezTo>
                  <a:pt x="24" y="4"/>
                  <a:pt x="34" y="10"/>
                  <a:pt x="47" y="5"/>
                </a:cubicBezTo>
                <a:cubicBezTo>
                  <a:pt x="54" y="2"/>
                  <a:pt x="64" y="1"/>
                  <a:pt x="73" y="5"/>
                </a:cubicBezTo>
                <a:cubicBezTo>
                  <a:pt x="78" y="7"/>
                  <a:pt x="81" y="14"/>
                  <a:pt x="80" y="16"/>
                </a:cubicBezTo>
                <a:cubicBezTo>
                  <a:pt x="74" y="27"/>
                  <a:pt x="77" y="34"/>
                  <a:pt x="76" y="50"/>
                </a:cubicBezTo>
                <a:cubicBezTo>
                  <a:pt x="74" y="73"/>
                  <a:pt x="60" y="79"/>
                  <a:pt x="47" y="95"/>
                </a:cubicBezTo>
                <a:cubicBezTo>
                  <a:pt x="38" y="106"/>
                  <a:pt x="30" y="117"/>
                  <a:pt x="20" y="127"/>
                </a:cubicBezTo>
                <a:cubicBezTo>
                  <a:pt x="13" y="134"/>
                  <a:pt x="14" y="131"/>
                  <a:pt x="7" y="132"/>
                </a:cubicBezTo>
                <a:cubicBezTo>
                  <a:pt x="9" y="134"/>
                  <a:pt x="12" y="137"/>
                  <a:pt x="14" y="138"/>
                </a:cubicBezTo>
                <a:cubicBezTo>
                  <a:pt x="22" y="144"/>
                  <a:pt x="33" y="149"/>
                  <a:pt x="43" y="148"/>
                </a:cubicBezTo>
                <a:cubicBezTo>
                  <a:pt x="59" y="147"/>
                  <a:pt x="81" y="142"/>
                  <a:pt x="96" y="138"/>
                </a:cubicBezTo>
                <a:cubicBezTo>
                  <a:pt x="118" y="132"/>
                  <a:pt x="137" y="122"/>
                  <a:pt x="159" y="116"/>
                </a:cubicBezTo>
                <a:cubicBezTo>
                  <a:pt x="177" y="111"/>
                  <a:pt x="187" y="110"/>
                  <a:pt x="205" y="114"/>
                </a:cubicBezTo>
                <a:cubicBezTo>
                  <a:pt x="215" y="116"/>
                  <a:pt x="219" y="117"/>
                  <a:pt x="225" y="122"/>
                </a:cubicBezTo>
              </a:path>
            </a:pathLst>
          </a:custGeom>
          <a:noFill/>
          <a:ln w="12700" cap="rnd">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 name="Rectangle 1"/>
          <p:cNvSpPr/>
          <p:nvPr/>
        </p:nvSpPr>
        <p:spPr bwMode="auto">
          <a:xfrm>
            <a:off x="2971800" y="1143000"/>
            <a:ext cx="1524000" cy="3810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Arial" charset="0"/>
              <a:ea typeface="ＭＳ Ｐゴシック" charset="-128"/>
              <a:cs typeface="ＭＳ Ｐゴシック" charset="-128"/>
            </a:endParaRPr>
          </a:p>
        </p:txBody>
      </p:sp>
      <p:sp>
        <p:nvSpPr>
          <p:cNvPr id="73" name="Rectangle 72"/>
          <p:cNvSpPr/>
          <p:nvPr/>
        </p:nvSpPr>
        <p:spPr bwMode="auto">
          <a:xfrm>
            <a:off x="2743200" y="1676400"/>
            <a:ext cx="838200" cy="304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Arial" charset="0"/>
              <a:ea typeface="ＭＳ Ｐゴシック" charset="-128"/>
              <a:cs typeface="ＭＳ Ｐゴシック" charset="-128"/>
            </a:endParaRPr>
          </a:p>
        </p:txBody>
      </p:sp>
      <p:sp>
        <p:nvSpPr>
          <p:cNvPr id="74" name="Rectangle 73"/>
          <p:cNvSpPr/>
          <p:nvPr/>
        </p:nvSpPr>
        <p:spPr bwMode="auto">
          <a:xfrm>
            <a:off x="2743200" y="2971800"/>
            <a:ext cx="838200"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Arial" charset="0"/>
              <a:ea typeface="ＭＳ Ｐゴシック" charset="-128"/>
              <a:cs typeface="ＭＳ Ｐゴシック" charset="-128"/>
            </a:endParaRPr>
          </a:p>
        </p:txBody>
      </p:sp>
      <p:sp>
        <p:nvSpPr>
          <p:cNvPr id="75" name="Rectangle 74"/>
          <p:cNvSpPr/>
          <p:nvPr/>
        </p:nvSpPr>
        <p:spPr bwMode="auto">
          <a:xfrm>
            <a:off x="2743200" y="4343400"/>
            <a:ext cx="838200"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Arial" charset="0"/>
              <a:ea typeface="ＭＳ Ｐゴシック" charset="-128"/>
              <a:cs typeface="ＭＳ Ｐゴシック" charset="-128"/>
            </a:endParaRPr>
          </a:p>
        </p:txBody>
      </p:sp>
      <p:graphicFrame>
        <p:nvGraphicFramePr>
          <p:cNvPr id="3" name="Object 2"/>
          <p:cNvGraphicFramePr>
            <a:graphicFrameLocks noChangeAspect="1"/>
          </p:cNvGraphicFramePr>
          <p:nvPr/>
        </p:nvGraphicFramePr>
        <p:xfrm>
          <a:off x="4495800" y="2438400"/>
          <a:ext cx="3603812" cy="1701800"/>
        </p:xfrm>
        <a:graphic>
          <a:graphicData uri="http://schemas.openxmlformats.org/presentationml/2006/ole">
            <mc:AlternateContent xmlns:mc="http://schemas.openxmlformats.org/markup-compatibility/2006">
              <mc:Choice xmlns:v="urn:schemas-microsoft-com:vml" Requires="v">
                <p:oleObj name="Equation" r:id="rId3" imgW="914400" imgH="431800" progId="Equation.3">
                  <p:embed/>
                </p:oleObj>
              </mc:Choice>
              <mc:Fallback>
                <p:oleObj name="Equation" r:id="rId3" imgW="914400" imgH="431800" progId="Equation.3">
                  <p:embed/>
                  <p:pic>
                    <p:nvPicPr>
                      <p:cNvPr id="3" name="Object 2"/>
                      <p:cNvPicPr/>
                      <p:nvPr/>
                    </p:nvPicPr>
                    <p:blipFill>
                      <a:blip r:embed="rId4"/>
                      <a:stretch>
                        <a:fillRect/>
                      </a:stretch>
                    </p:blipFill>
                    <p:spPr>
                      <a:xfrm>
                        <a:off x="4495800" y="2438400"/>
                        <a:ext cx="3603812" cy="1701800"/>
                      </a:xfrm>
                      <a:prstGeom prst="rect">
                        <a:avLst/>
                      </a:prstGeom>
                    </p:spPr>
                  </p:pic>
                </p:oleObj>
              </mc:Fallback>
            </mc:AlternateContent>
          </a:graphicData>
        </a:graphic>
      </p:graphicFrame>
      <p:cxnSp>
        <p:nvCxnSpPr>
          <p:cNvPr id="6" name="Straight Connector 5"/>
          <p:cNvCxnSpPr/>
          <p:nvPr/>
        </p:nvCxnSpPr>
        <p:spPr bwMode="auto">
          <a:xfrm>
            <a:off x="1752600" y="4495800"/>
            <a:ext cx="0" cy="381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6" name="Straight Connector 75"/>
          <p:cNvCxnSpPr/>
          <p:nvPr/>
        </p:nvCxnSpPr>
        <p:spPr bwMode="auto">
          <a:xfrm flipH="1">
            <a:off x="1524000" y="4876800"/>
            <a:ext cx="457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7" name="Straight Connector 76"/>
          <p:cNvCxnSpPr/>
          <p:nvPr/>
        </p:nvCxnSpPr>
        <p:spPr bwMode="auto">
          <a:xfrm flipH="1">
            <a:off x="1600200" y="4953000"/>
            <a:ext cx="304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8" name="Straight Connector 77"/>
          <p:cNvCxnSpPr/>
          <p:nvPr/>
        </p:nvCxnSpPr>
        <p:spPr bwMode="auto">
          <a:xfrm flipH="1">
            <a:off x="1676400" y="5029200"/>
            <a:ext cx="152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1" name="Oval 10"/>
          <p:cNvSpPr/>
          <p:nvPr/>
        </p:nvSpPr>
        <p:spPr bwMode="auto">
          <a:xfrm>
            <a:off x="1676400" y="4419600"/>
            <a:ext cx="152400" cy="1524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79" name="Oval 78"/>
          <p:cNvSpPr/>
          <p:nvPr/>
        </p:nvSpPr>
        <p:spPr bwMode="auto">
          <a:xfrm>
            <a:off x="2590800" y="1793190"/>
            <a:ext cx="152400" cy="1524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80" name="Oval 79"/>
          <p:cNvSpPr/>
          <p:nvPr/>
        </p:nvSpPr>
        <p:spPr bwMode="auto">
          <a:xfrm>
            <a:off x="2590800" y="3124200"/>
            <a:ext cx="152400" cy="1524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2" name="TextBox 11"/>
          <p:cNvSpPr txBox="1"/>
          <p:nvPr/>
        </p:nvSpPr>
        <p:spPr>
          <a:xfrm>
            <a:off x="4560497" y="4244370"/>
            <a:ext cx="3886200" cy="1569660"/>
          </a:xfrm>
          <a:prstGeom prst="rect">
            <a:avLst/>
          </a:prstGeom>
          <a:noFill/>
        </p:spPr>
        <p:txBody>
          <a:bodyPr wrap="square" rtlCol="0">
            <a:spAutoFit/>
          </a:bodyPr>
          <a:lstStyle/>
          <a:p>
            <a:r>
              <a:rPr lang="en-US" dirty="0"/>
              <a:t>This is the common “voltage divider” equation, which you’ll be using over and over </a:t>
            </a:r>
            <a:r>
              <a:rPr lang="is-IS" dirty="0"/>
              <a:t>…</a:t>
            </a:r>
            <a:endParaRPr lang="en-US" dirty="0"/>
          </a:p>
        </p:txBody>
      </p:sp>
      <p:sp>
        <p:nvSpPr>
          <p:cNvPr id="50" name="Rectangle 49">
            <a:extLst>
              <a:ext uri="{FF2B5EF4-FFF2-40B4-BE49-F238E27FC236}">
                <a16:creationId xmlns:a16="http://schemas.microsoft.com/office/drawing/2014/main" id="{514F5689-6582-574A-8428-89FEB2EC4776}"/>
              </a:ext>
            </a:extLst>
          </p:cNvPr>
          <p:cNvSpPr/>
          <p:nvPr/>
        </p:nvSpPr>
        <p:spPr>
          <a:xfrm>
            <a:off x="315518" y="6096000"/>
            <a:ext cx="8512964" cy="707886"/>
          </a:xfrm>
          <a:prstGeom prst="rect">
            <a:avLst/>
          </a:prstGeom>
        </p:spPr>
        <p:txBody>
          <a:bodyPr wrap="square">
            <a:spAutoFit/>
          </a:bodyPr>
          <a:lstStyle/>
          <a:p>
            <a:pPr marL="0" indent="0">
              <a:buNone/>
            </a:pPr>
            <a:r>
              <a:rPr lang="en-US" sz="2000" i="1" dirty="0">
                <a:solidFill>
                  <a:srgbClr val="FF0000"/>
                </a:solidFill>
              </a:rPr>
              <a:t>Note: there’s </a:t>
            </a:r>
            <a:r>
              <a:rPr lang="en-US" sz="2000" b="1" dirty="0">
                <a:solidFill>
                  <a:srgbClr val="FF0000"/>
                </a:solidFill>
              </a:rPr>
              <a:t>a lot </a:t>
            </a:r>
            <a:r>
              <a:rPr lang="en-US" sz="2000" i="1" dirty="0">
                <a:solidFill>
                  <a:srgbClr val="FF0000"/>
                </a:solidFill>
              </a:rPr>
              <a:t>of implicit information</a:t>
            </a:r>
            <a:r>
              <a:rPr lang="en-US" sz="2000" dirty="0">
                <a:solidFill>
                  <a:srgbClr val="FF0000"/>
                </a:solidFill>
              </a:rPr>
              <a:t> in this game … </a:t>
            </a:r>
          </a:p>
          <a:p>
            <a:pPr marL="0" indent="0">
              <a:buNone/>
            </a:pPr>
            <a:r>
              <a:rPr lang="en-US" sz="2000" dirty="0">
                <a:solidFill>
                  <a:srgbClr val="FF0000"/>
                </a:solidFill>
              </a:rPr>
              <a:t>Writing (and rewriting) notes will help you identify what you don’t know, … </a:t>
            </a:r>
          </a:p>
        </p:txBody>
      </p:sp>
    </p:spTree>
    <p:extLst>
      <p:ext uri="{BB962C8B-B14F-4D97-AF65-F5344CB8AC3E}">
        <p14:creationId xmlns:p14="http://schemas.microsoft.com/office/powerpoint/2010/main" val="341040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A67F-37A3-DF4E-8716-66AD409AA781}"/>
              </a:ext>
            </a:extLst>
          </p:cNvPr>
          <p:cNvSpPr>
            <a:spLocks noGrp="1"/>
          </p:cNvSpPr>
          <p:nvPr>
            <p:ph type="title"/>
          </p:nvPr>
        </p:nvSpPr>
        <p:spPr/>
        <p:txBody>
          <a:bodyPr/>
          <a:lstStyle/>
          <a:p>
            <a:r>
              <a:rPr lang="en-US" dirty="0"/>
              <a:t>Engineering vs. physics</a:t>
            </a:r>
          </a:p>
        </p:txBody>
      </p:sp>
      <p:sp>
        <p:nvSpPr>
          <p:cNvPr id="3" name="Content Placeholder 2">
            <a:extLst>
              <a:ext uri="{FF2B5EF4-FFF2-40B4-BE49-F238E27FC236}">
                <a16:creationId xmlns:a16="http://schemas.microsoft.com/office/drawing/2014/main" id="{D7316692-FC62-8E4C-9734-453B75575F18}"/>
              </a:ext>
            </a:extLst>
          </p:cNvPr>
          <p:cNvSpPr>
            <a:spLocks noGrp="1"/>
          </p:cNvSpPr>
          <p:nvPr>
            <p:ph idx="1"/>
          </p:nvPr>
        </p:nvSpPr>
        <p:spPr>
          <a:xfrm>
            <a:off x="457200" y="1600200"/>
            <a:ext cx="8305800" cy="4525963"/>
          </a:xfrm>
        </p:spPr>
        <p:txBody>
          <a:bodyPr>
            <a:normAutofit fontScale="92500" lnSpcReduction="10000"/>
          </a:bodyPr>
          <a:lstStyle/>
          <a:p>
            <a:pPr marL="0" indent="0">
              <a:buNone/>
            </a:pPr>
            <a:r>
              <a:rPr lang="en-US" sz="2400" dirty="0"/>
              <a:t>We’ll take a </a:t>
            </a:r>
            <a:r>
              <a:rPr lang="en-US" sz="2400" u="sng" dirty="0"/>
              <a:t>hierarchical, reductionist</a:t>
            </a:r>
            <a:r>
              <a:rPr lang="en-US" sz="2400" dirty="0"/>
              <a:t>, engineering approach</a:t>
            </a:r>
          </a:p>
          <a:p>
            <a:pPr marL="0" indent="0">
              <a:buNone/>
            </a:pPr>
            <a:r>
              <a:rPr lang="en-US" sz="2400" dirty="0"/>
              <a:t>That means we’re not interested in </a:t>
            </a:r>
            <a:r>
              <a:rPr lang="en-US" sz="2400" i="1" dirty="0"/>
              <a:t>understanding </a:t>
            </a:r>
            <a:r>
              <a:rPr lang="en-US" sz="2400" dirty="0"/>
              <a:t>every step to ever deeper levels of analysis (physics), but in doing </a:t>
            </a:r>
            <a:r>
              <a:rPr lang="en-US" sz="2400" i="1" dirty="0"/>
              <a:t>minimal</a:t>
            </a:r>
            <a:r>
              <a:rPr lang="en-US" sz="2400" dirty="0"/>
              <a:t> work and understanding to get the job done. </a:t>
            </a:r>
          </a:p>
          <a:p>
            <a:pPr marL="0" indent="0">
              <a:buNone/>
            </a:pPr>
            <a:r>
              <a:rPr lang="en-US" sz="2400" dirty="0"/>
              <a:t>Let’s break the task into 5 parts:</a:t>
            </a:r>
          </a:p>
          <a:p>
            <a:pPr marL="514350" indent="-514350">
              <a:buFont typeface="+mj-lt"/>
              <a:buAutoNum type="arabicPeriod"/>
            </a:pPr>
            <a:r>
              <a:rPr lang="en-US" sz="2400" dirty="0"/>
              <a:t>Design – figure out how and what to do</a:t>
            </a:r>
          </a:p>
          <a:p>
            <a:pPr marL="514350" indent="-514350">
              <a:buFont typeface="+mj-lt"/>
              <a:buAutoNum type="arabicPeriod"/>
            </a:pPr>
            <a:r>
              <a:rPr lang="en-US" sz="2400" dirty="0"/>
              <a:t>Prototype – do it (and redesign if it doesn’t work the first, 2</a:t>
            </a:r>
            <a:r>
              <a:rPr lang="en-US" sz="2400" baseline="30000" dirty="0"/>
              <a:t>nd</a:t>
            </a:r>
            <a:r>
              <a:rPr lang="en-US" sz="2400" dirty="0"/>
              <a:t>, … times)</a:t>
            </a:r>
          </a:p>
          <a:p>
            <a:pPr marL="514350" indent="-514350">
              <a:buFont typeface="+mj-lt"/>
              <a:buAutoNum type="arabicPeriod"/>
            </a:pPr>
            <a:r>
              <a:rPr lang="en-US" sz="2400" dirty="0"/>
              <a:t>Construction – make it clean, adequately robust, and safe</a:t>
            </a:r>
          </a:p>
          <a:p>
            <a:pPr marL="514350" indent="-514350">
              <a:buFont typeface="+mj-lt"/>
              <a:buAutoNum type="arabicPeriod"/>
            </a:pPr>
            <a:r>
              <a:rPr lang="en-US" sz="2400" dirty="0"/>
              <a:t>Validation &amp; Reflection – what worked, what didn’t?</a:t>
            </a:r>
          </a:p>
          <a:p>
            <a:pPr marL="514350" indent="-514350">
              <a:buFont typeface="+mj-lt"/>
              <a:buAutoNum type="arabicPeriod"/>
            </a:pPr>
            <a:r>
              <a:rPr lang="en-US" sz="2400" dirty="0"/>
              <a:t>Documentation – write a report (and do more meta-cognition) </a:t>
            </a:r>
          </a:p>
          <a:p>
            <a:pPr marL="0" indent="0">
              <a:buNone/>
            </a:pPr>
            <a:r>
              <a:rPr lang="en-US" dirty="0"/>
              <a:t>Ready to break up Design into pieces?</a:t>
            </a:r>
            <a:endParaRPr lang="en-US" sz="2400" dirty="0"/>
          </a:p>
        </p:txBody>
      </p:sp>
      <p:sp>
        <p:nvSpPr>
          <p:cNvPr id="67" name="Rectangle 66">
            <a:extLst>
              <a:ext uri="{FF2B5EF4-FFF2-40B4-BE49-F238E27FC236}">
                <a16:creationId xmlns:a16="http://schemas.microsoft.com/office/drawing/2014/main" id="{1A6C6A68-0E16-F649-8227-FB1008621FF5}"/>
              </a:ext>
            </a:extLst>
          </p:cNvPr>
          <p:cNvSpPr/>
          <p:nvPr/>
        </p:nvSpPr>
        <p:spPr>
          <a:xfrm flipV="1">
            <a:off x="6945189" y="3103145"/>
            <a:ext cx="319125" cy="166026"/>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7571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A67F-37A3-DF4E-8716-66AD409AA781}"/>
              </a:ext>
            </a:extLst>
          </p:cNvPr>
          <p:cNvSpPr>
            <a:spLocks noGrp="1"/>
          </p:cNvSpPr>
          <p:nvPr>
            <p:ph type="title"/>
          </p:nvPr>
        </p:nvSpPr>
        <p:spPr/>
        <p:txBody>
          <a:bodyPr/>
          <a:lstStyle/>
          <a:p>
            <a:r>
              <a:rPr lang="en-US" dirty="0">
                <a:solidFill>
                  <a:srgbClr val="FF0000"/>
                </a:solidFill>
              </a:rPr>
              <a:t>Lab 1: </a:t>
            </a:r>
            <a:r>
              <a:rPr lang="en-US" dirty="0"/>
              <a:t>Building a LED Nightlight</a:t>
            </a:r>
          </a:p>
        </p:txBody>
      </p:sp>
      <p:sp>
        <p:nvSpPr>
          <p:cNvPr id="3" name="Content Placeholder 2">
            <a:extLst>
              <a:ext uri="{FF2B5EF4-FFF2-40B4-BE49-F238E27FC236}">
                <a16:creationId xmlns:a16="http://schemas.microsoft.com/office/drawing/2014/main" id="{D7316692-FC62-8E4C-9734-453B75575F18}"/>
              </a:ext>
            </a:extLst>
          </p:cNvPr>
          <p:cNvSpPr>
            <a:spLocks noGrp="1"/>
          </p:cNvSpPr>
          <p:nvPr>
            <p:ph idx="1"/>
          </p:nvPr>
        </p:nvSpPr>
        <p:spPr>
          <a:xfrm>
            <a:off x="457200" y="1600200"/>
            <a:ext cx="7815943" cy="4525963"/>
          </a:xfrm>
        </p:spPr>
        <p:txBody>
          <a:bodyPr>
            <a:normAutofit fontScale="92500" lnSpcReduction="10000"/>
          </a:bodyPr>
          <a:lstStyle/>
          <a:p>
            <a:pPr marL="0" indent="0">
              <a:buNone/>
            </a:pPr>
            <a:r>
              <a:rPr lang="en-US" sz="2400" dirty="0"/>
              <a:t>We took a </a:t>
            </a:r>
            <a:r>
              <a:rPr lang="en-US" sz="2400" u="sng" dirty="0"/>
              <a:t>hierarchical, reductionist</a:t>
            </a:r>
            <a:r>
              <a:rPr lang="en-US" sz="2400" dirty="0"/>
              <a:t>, engineering approach</a:t>
            </a:r>
          </a:p>
          <a:p>
            <a:pPr marL="0" indent="0">
              <a:buNone/>
            </a:pPr>
            <a:r>
              <a:rPr lang="en-US" sz="2400" dirty="0"/>
              <a:t>That means we’re not interested in </a:t>
            </a:r>
            <a:r>
              <a:rPr lang="en-US" sz="2400" i="1" dirty="0"/>
              <a:t>understanding </a:t>
            </a:r>
            <a:r>
              <a:rPr lang="en-US" sz="2400" dirty="0"/>
              <a:t>every step to ever deeper levels of analysis, but in doing </a:t>
            </a:r>
            <a:r>
              <a:rPr lang="en-US" sz="2400" i="1" dirty="0"/>
              <a:t>minimal</a:t>
            </a:r>
            <a:r>
              <a:rPr lang="en-US" sz="2400" dirty="0"/>
              <a:t> work and understanding to get the job done. </a:t>
            </a:r>
          </a:p>
          <a:p>
            <a:pPr marL="0" indent="0">
              <a:buNone/>
            </a:pPr>
            <a:r>
              <a:rPr lang="en-US" sz="2400" dirty="0"/>
              <a:t>Let’s break the task into 4 parts:</a:t>
            </a:r>
          </a:p>
          <a:p>
            <a:pPr marL="514350" indent="-514350">
              <a:buFont typeface="+mj-lt"/>
              <a:buAutoNum type="arabicPeriod"/>
            </a:pPr>
            <a:r>
              <a:rPr lang="en-US" sz="2400" dirty="0"/>
              <a:t>Design – figure out how and what to do</a:t>
            </a:r>
          </a:p>
          <a:p>
            <a:pPr marL="514350" indent="-514350">
              <a:buFont typeface="+mj-lt"/>
              <a:buAutoNum type="arabicPeriod"/>
            </a:pPr>
            <a:r>
              <a:rPr lang="en-US" sz="2400" dirty="0"/>
              <a:t>Prototype – do it</a:t>
            </a:r>
          </a:p>
          <a:p>
            <a:pPr marL="514350" indent="-514350">
              <a:buFont typeface="+mj-lt"/>
              <a:buAutoNum type="arabicPeriod"/>
            </a:pPr>
            <a:r>
              <a:rPr lang="en-US" sz="2400" dirty="0"/>
              <a:t>Construction – make it clean, pretty, robust, and safe</a:t>
            </a:r>
          </a:p>
          <a:p>
            <a:pPr marL="514350" indent="-514350">
              <a:buFont typeface="+mj-lt"/>
              <a:buAutoNum type="arabicPeriod"/>
            </a:pPr>
            <a:r>
              <a:rPr lang="en-US" sz="2400" dirty="0"/>
              <a:t>Validation &amp; Reflection – did it come out the way it was designed?</a:t>
            </a:r>
          </a:p>
          <a:p>
            <a:pPr marL="514350" indent="-514350">
              <a:buFont typeface="+mj-lt"/>
              <a:buAutoNum type="arabicPeriod"/>
            </a:pPr>
            <a:r>
              <a:rPr lang="en-US" sz="2400" dirty="0"/>
              <a:t>Documentation – write a report (and do more meta-cognition) </a:t>
            </a:r>
          </a:p>
        </p:txBody>
      </p:sp>
      <p:sp>
        <p:nvSpPr>
          <p:cNvPr id="67" name="Rectangle 66">
            <a:extLst>
              <a:ext uri="{FF2B5EF4-FFF2-40B4-BE49-F238E27FC236}">
                <a16:creationId xmlns:a16="http://schemas.microsoft.com/office/drawing/2014/main" id="{1A6C6A68-0E16-F649-8227-FB1008621FF5}"/>
              </a:ext>
            </a:extLst>
          </p:cNvPr>
          <p:cNvSpPr/>
          <p:nvPr/>
        </p:nvSpPr>
        <p:spPr>
          <a:xfrm flipV="1">
            <a:off x="6945189" y="3103145"/>
            <a:ext cx="319125" cy="166026"/>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99EB4D5C-EBA6-A74B-A10A-6C59809B337F}"/>
              </a:ext>
            </a:extLst>
          </p:cNvPr>
          <p:cNvSpPr/>
          <p:nvPr/>
        </p:nvSpPr>
        <p:spPr>
          <a:xfrm flipV="1">
            <a:off x="7197435" y="3544580"/>
            <a:ext cx="319125" cy="166026"/>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81950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Lessons</a:t>
            </a:r>
          </a:p>
        </p:txBody>
      </p:sp>
      <p:sp>
        <p:nvSpPr>
          <p:cNvPr id="3" name="Content Placeholder 2"/>
          <p:cNvSpPr>
            <a:spLocks noGrp="1"/>
          </p:cNvSpPr>
          <p:nvPr>
            <p:ph idx="1"/>
          </p:nvPr>
        </p:nvSpPr>
        <p:spPr/>
        <p:txBody>
          <a:bodyPr/>
          <a:lstStyle/>
          <a:p>
            <a:r>
              <a:rPr lang="en-US" dirty="0"/>
              <a:t>Practice writing lab reports – an important writing format (genre)</a:t>
            </a:r>
          </a:p>
          <a:p>
            <a:pPr lvl="1"/>
            <a:r>
              <a:rPr lang="en-US" dirty="0"/>
              <a:t>The document should tell a story … there should be a logical flow: what we want to do, how we did it, what happened, and what have we learned …</a:t>
            </a:r>
          </a:p>
          <a:p>
            <a:endParaRPr lang="en-US" dirty="0"/>
          </a:p>
          <a:p>
            <a:r>
              <a:rPr lang="en-US" dirty="0"/>
              <a:t>We learn about electronic devices by building circuits with them and characterizing those circuits, e.g., measuring current in a series resistor, etc. </a:t>
            </a:r>
          </a:p>
          <a:p>
            <a:endParaRPr lang="en-US" i="1" dirty="0"/>
          </a:p>
          <a:p>
            <a:r>
              <a:rPr lang="en-US" i="1" dirty="0"/>
              <a:t>Every</a:t>
            </a:r>
            <a:r>
              <a:rPr lang="en-US" dirty="0"/>
              <a:t> electronic component is a mystery box at some level</a:t>
            </a:r>
            <a:endParaRPr lang="en-US" i="1" dirty="0"/>
          </a:p>
        </p:txBody>
      </p:sp>
    </p:spTree>
    <p:extLst>
      <p:ext uri="{BB962C8B-B14F-4D97-AF65-F5344CB8AC3E}">
        <p14:creationId xmlns:p14="http://schemas.microsoft.com/office/powerpoint/2010/main" val="3345200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4"/>
          <p:cNvPicPr>
            <a:picLocks noChangeAspect="1"/>
          </p:cNvPicPr>
          <p:nvPr/>
        </p:nvPicPr>
        <p:blipFill>
          <a:blip r:embed="rId2">
            <a:extLst>
              <a:ext uri="{28A0092B-C50C-407E-A947-70E740481C1C}">
                <a14:useLocalDpi xmlns:a14="http://schemas.microsoft.com/office/drawing/2010/main" val="0"/>
              </a:ext>
            </a:extLst>
          </a:blip>
          <a:srcRect l="18977" t="41203" r="20900" b="11897"/>
          <a:stretch>
            <a:fillRect/>
          </a:stretch>
        </p:blipFill>
        <p:spPr bwMode="auto">
          <a:xfrm>
            <a:off x="5178425" y="762000"/>
            <a:ext cx="3957638"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fontScale="90000"/>
          </a:bodyPr>
          <a:lstStyle/>
          <a:p>
            <a:pPr>
              <a:defRPr/>
            </a:pPr>
            <a:r>
              <a:rPr lang="en-US" dirty="0">
                <a:cs typeface="Symbol" charset="2"/>
              </a:rPr>
              <a:t>DC Power Supply design</a:t>
            </a:r>
            <a:br>
              <a:rPr lang="en-US" dirty="0">
                <a:cs typeface="Symbol" charset="2"/>
              </a:rPr>
            </a:br>
            <a:endParaRPr lang="en-US" dirty="0"/>
          </a:p>
        </p:txBody>
      </p:sp>
      <p:sp>
        <p:nvSpPr>
          <p:cNvPr id="3" name="Content Placeholder 2"/>
          <p:cNvSpPr>
            <a:spLocks noGrp="1"/>
          </p:cNvSpPr>
          <p:nvPr>
            <p:ph idx="1"/>
          </p:nvPr>
        </p:nvSpPr>
        <p:spPr>
          <a:xfrm>
            <a:off x="304800" y="1295400"/>
            <a:ext cx="7772400" cy="5105400"/>
          </a:xfrm>
        </p:spPr>
        <p:txBody>
          <a:bodyPr>
            <a:normAutofit/>
          </a:bodyPr>
          <a:lstStyle/>
          <a:p>
            <a:pPr>
              <a:defRPr/>
            </a:pPr>
            <a:r>
              <a:rPr lang="en-US" dirty="0"/>
              <a:t> Based on the App Note</a:t>
            </a:r>
          </a:p>
          <a:p>
            <a:pPr marL="0" indent="0">
              <a:buFontTx/>
              <a:buNone/>
              <a:defRPr/>
            </a:pPr>
            <a:r>
              <a:rPr lang="en-US" dirty="0"/>
              <a:t>	</a:t>
            </a:r>
            <a:r>
              <a:rPr lang="en-US" dirty="0" err="1"/>
              <a:t>V</a:t>
            </a:r>
            <a:r>
              <a:rPr lang="en-US" baseline="-25000" dirty="0" err="1"/>
              <a:t>out</a:t>
            </a:r>
            <a:r>
              <a:rPr lang="en-US" dirty="0"/>
              <a:t> = </a:t>
            </a:r>
            <a:r>
              <a:rPr lang="en-US" dirty="0" err="1"/>
              <a:t>V</a:t>
            </a:r>
            <a:r>
              <a:rPr lang="en-US" baseline="-25000" dirty="0" err="1"/>
              <a:t>Ref</a:t>
            </a:r>
            <a:r>
              <a:rPr lang="en-US" dirty="0"/>
              <a:t> * (1+R</a:t>
            </a:r>
            <a:r>
              <a:rPr lang="en-US" baseline="-25000" dirty="0"/>
              <a:t>2</a:t>
            </a:r>
            <a:r>
              <a:rPr lang="en-US" dirty="0"/>
              <a:t>/R</a:t>
            </a:r>
            <a:r>
              <a:rPr lang="en-US" baseline="-25000" dirty="0"/>
              <a:t>1</a:t>
            </a:r>
            <a:r>
              <a:rPr lang="en-US" dirty="0"/>
              <a:t>) + </a:t>
            </a:r>
            <a:r>
              <a:rPr lang="en-US" dirty="0" err="1"/>
              <a:t>i</a:t>
            </a:r>
            <a:r>
              <a:rPr lang="en-US" baseline="-25000" dirty="0" err="1"/>
              <a:t>Adj</a:t>
            </a:r>
            <a:r>
              <a:rPr lang="en-US" dirty="0"/>
              <a:t> * R</a:t>
            </a:r>
            <a:r>
              <a:rPr lang="en-US" baseline="-25000" dirty="0"/>
              <a:t>2</a:t>
            </a:r>
          </a:p>
          <a:p>
            <a:pPr lvl="1">
              <a:defRPr/>
            </a:pPr>
            <a:r>
              <a:rPr lang="en-US" dirty="0"/>
              <a:t>From the specs, </a:t>
            </a:r>
            <a:r>
              <a:rPr lang="en-US" dirty="0" err="1"/>
              <a:t>i</a:t>
            </a:r>
            <a:r>
              <a:rPr lang="en-US" baseline="-25000" dirty="0" err="1"/>
              <a:t>Adj</a:t>
            </a:r>
            <a:r>
              <a:rPr lang="en-US" dirty="0"/>
              <a:t> &lt; 50</a:t>
            </a:r>
            <a:r>
              <a:rPr lang="en-US" dirty="0">
                <a:latin typeface="Symbol" charset="2"/>
                <a:cs typeface="Symbol" charset="2"/>
              </a:rPr>
              <a:t>m</a:t>
            </a:r>
            <a:r>
              <a:rPr lang="en-US" dirty="0"/>
              <a:t>A &amp; </a:t>
            </a:r>
            <a:r>
              <a:rPr lang="en-US" dirty="0" err="1"/>
              <a:t>V</a:t>
            </a:r>
            <a:r>
              <a:rPr lang="en-US" baseline="-25000" dirty="0" err="1"/>
              <a:t>ref</a:t>
            </a:r>
            <a:r>
              <a:rPr lang="en-US" dirty="0"/>
              <a:t> = 1.25V</a:t>
            </a:r>
          </a:p>
          <a:p>
            <a:pPr lvl="1">
              <a:defRPr/>
            </a:pPr>
            <a:r>
              <a:rPr lang="en-US" dirty="0"/>
              <a:t>Pick i</a:t>
            </a:r>
            <a:r>
              <a:rPr lang="en-US" baseline="-25000" dirty="0"/>
              <a:t>1</a:t>
            </a:r>
            <a:r>
              <a:rPr lang="en-US" dirty="0"/>
              <a:t> ~ 20* </a:t>
            </a:r>
            <a:r>
              <a:rPr lang="en-US" dirty="0" err="1"/>
              <a:t>i</a:t>
            </a:r>
            <a:r>
              <a:rPr lang="en-US" baseline="-25000" dirty="0" err="1"/>
              <a:t>Adj</a:t>
            </a:r>
            <a:r>
              <a:rPr lang="en-US" dirty="0"/>
              <a:t> ~1mA to ignore last term</a:t>
            </a:r>
          </a:p>
          <a:p>
            <a:pPr lvl="1">
              <a:defRPr/>
            </a:pPr>
            <a:r>
              <a:rPr lang="en-US" dirty="0"/>
              <a:t>R</a:t>
            </a:r>
            <a:r>
              <a:rPr lang="en-US" baseline="-25000" dirty="0"/>
              <a:t>1</a:t>
            </a:r>
            <a:r>
              <a:rPr lang="en-US" dirty="0"/>
              <a:t> = 1.25V/1mA = 1.2k</a:t>
            </a:r>
            <a:r>
              <a:rPr lang="en-US" dirty="0">
                <a:latin typeface="Symbol" charset="2"/>
                <a:cs typeface="Symbol" charset="2"/>
              </a:rPr>
              <a:t>W</a:t>
            </a:r>
            <a:r>
              <a:rPr lang="en-US" dirty="0"/>
              <a:t> </a:t>
            </a:r>
          </a:p>
          <a:p>
            <a:pPr lvl="1">
              <a:defRPr/>
            </a:pPr>
            <a:r>
              <a:rPr lang="en-US" dirty="0"/>
              <a:t>12V = 1.25(1+R</a:t>
            </a:r>
            <a:r>
              <a:rPr lang="en-US" baseline="-25000" dirty="0"/>
              <a:t>2</a:t>
            </a:r>
            <a:r>
              <a:rPr lang="en-US" dirty="0"/>
              <a:t>/R</a:t>
            </a:r>
            <a:r>
              <a:rPr lang="en-US" baseline="-25000" dirty="0"/>
              <a:t>1</a:t>
            </a:r>
            <a:r>
              <a:rPr lang="en-US" dirty="0"/>
              <a:t>) </a:t>
            </a:r>
            <a:r>
              <a:rPr lang="en-US" dirty="0">
                <a:latin typeface="Wingdings"/>
                <a:ea typeface="Wingdings"/>
                <a:cs typeface="Wingdings"/>
                <a:sym typeface="Wingdings"/>
              </a:rPr>
              <a:t></a:t>
            </a:r>
            <a:r>
              <a:rPr lang="en-US" dirty="0"/>
              <a:t> R</a:t>
            </a:r>
            <a:r>
              <a:rPr lang="en-US" baseline="-25000" dirty="0"/>
              <a:t>2</a:t>
            </a:r>
            <a:r>
              <a:rPr lang="en-US" dirty="0"/>
              <a:t>/R</a:t>
            </a:r>
            <a:r>
              <a:rPr lang="en-US" baseline="-25000" dirty="0"/>
              <a:t>1</a:t>
            </a:r>
            <a:r>
              <a:rPr lang="en-US" dirty="0"/>
              <a:t> = 9. </a:t>
            </a:r>
          </a:p>
          <a:p>
            <a:pPr lvl="1">
              <a:defRPr/>
            </a:pPr>
            <a:r>
              <a:rPr lang="en-US" dirty="0"/>
              <a:t>A 10k</a:t>
            </a:r>
            <a:r>
              <a:rPr lang="en-US" dirty="0">
                <a:latin typeface="Symbol" charset="2"/>
                <a:cs typeface="Symbol" charset="2"/>
              </a:rPr>
              <a:t>W</a:t>
            </a:r>
            <a:r>
              <a:rPr lang="en-US" dirty="0"/>
              <a:t>  pot is close</a:t>
            </a:r>
            <a:br>
              <a:rPr lang="en-US" dirty="0"/>
            </a:br>
            <a:endParaRPr lang="en-US" dirty="0"/>
          </a:p>
          <a:p>
            <a:pPr>
              <a:defRPr/>
            </a:pPr>
            <a:r>
              <a:rPr lang="en-US" dirty="0"/>
              <a:t>So we’ve designed a part of our power supply</a:t>
            </a:r>
          </a:p>
          <a:p>
            <a:pPr lvl="1">
              <a:defRPr/>
            </a:pPr>
            <a:r>
              <a:rPr lang="en-US" dirty="0"/>
              <a:t>The reductionist approach to engineering – </a:t>
            </a:r>
            <a:br>
              <a:rPr lang="en-US" dirty="0"/>
            </a:br>
            <a:r>
              <a:rPr lang="en-US" dirty="0"/>
              <a:t>divide and conquer</a:t>
            </a:r>
            <a:endParaRPr lang="en-US" sz="1600" dirty="0"/>
          </a:p>
          <a:p>
            <a:pPr>
              <a:defRPr/>
            </a:pPr>
            <a:endParaRPr lang="en-US" dirty="0"/>
          </a:p>
          <a:p>
            <a:pPr>
              <a:defRPr/>
            </a:pPr>
            <a:r>
              <a:rPr lang="en-US" dirty="0"/>
              <a:t>What’s missing?</a:t>
            </a:r>
          </a:p>
        </p:txBody>
      </p:sp>
      <p:sp>
        <p:nvSpPr>
          <p:cNvPr id="4" name="TextBox 3">
            <a:extLst>
              <a:ext uri="{FF2B5EF4-FFF2-40B4-BE49-F238E27FC236}">
                <a16:creationId xmlns:a16="http://schemas.microsoft.com/office/drawing/2014/main" id="{391630F1-0946-8347-A920-4EFAC1825686}"/>
              </a:ext>
            </a:extLst>
          </p:cNvPr>
          <p:cNvSpPr txBox="1"/>
          <p:nvPr/>
        </p:nvSpPr>
        <p:spPr>
          <a:xfrm>
            <a:off x="152400" y="76200"/>
            <a:ext cx="1676400" cy="400110"/>
          </a:xfrm>
          <a:prstGeom prst="rect">
            <a:avLst/>
          </a:prstGeom>
          <a:noFill/>
        </p:spPr>
        <p:txBody>
          <a:bodyPr wrap="square" rtlCol="0">
            <a:spAutoFit/>
          </a:bodyPr>
          <a:lstStyle/>
          <a:p>
            <a:r>
              <a:rPr lang="en-US" sz="2000" dirty="0">
                <a:solidFill>
                  <a:srgbClr val="FF0000"/>
                </a:solidFill>
              </a:rPr>
              <a:t>Week 2</a:t>
            </a:r>
          </a:p>
        </p:txBody>
      </p:sp>
    </p:spTree>
    <p:extLst>
      <p:ext uri="{BB962C8B-B14F-4D97-AF65-F5344CB8AC3E}">
        <p14:creationId xmlns:p14="http://schemas.microsoft.com/office/powerpoint/2010/main" val="25159457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65B2B-C446-FC4D-96F3-A58D7CDAA268}"/>
              </a:ext>
            </a:extLst>
          </p:cNvPr>
          <p:cNvSpPr>
            <a:spLocks noGrp="1"/>
          </p:cNvSpPr>
          <p:nvPr>
            <p:ph type="title"/>
          </p:nvPr>
        </p:nvSpPr>
        <p:spPr/>
        <p:txBody>
          <a:bodyPr/>
          <a:lstStyle/>
          <a:p>
            <a:r>
              <a:rPr lang="en-US" dirty="0"/>
              <a:t>Design -&gt; Prototype -&gt; Construction</a:t>
            </a:r>
          </a:p>
        </p:txBody>
      </p:sp>
      <p:sp>
        <p:nvSpPr>
          <p:cNvPr id="3" name="Content Placeholder 2">
            <a:extLst>
              <a:ext uri="{FF2B5EF4-FFF2-40B4-BE49-F238E27FC236}">
                <a16:creationId xmlns:a16="http://schemas.microsoft.com/office/drawing/2014/main" id="{5792D907-5398-994C-B3FA-D8E8BD34A0AC}"/>
              </a:ext>
            </a:extLst>
          </p:cNvPr>
          <p:cNvSpPr>
            <a:spLocks noGrp="1"/>
          </p:cNvSpPr>
          <p:nvPr>
            <p:ph idx="1"/>
          </p:nvPr>
        </p:nvSpPr>
        <p:spPr/>
        <p:txBody>
          <a:bodyPr/>
          <a:lstStyle/>
          <a:p>
            <a:r>
              <a:rPr lang="en-US" dirty="0"/>
              <a:t>Next step is to validate our design by building a prototype</a:t>
            </a:r>
          </a:p>
          <a:p>
            <a:r>
              <a:rPr lang="en-US" dirty="0"/>
              <a:t>The engineering trade-offs in a prototype are ease and  flexibility over robustness – because the prototype only needs to work long enough to prove the concept (and to explore revisions that might improve performance)</a:t>
            </a:r>
          </a:p>
          <a:p>
            <a:r>
              <a:rPr lang="en-US" dirty="0"/>
              <a:t>Implicit in each step is testing and debugging</a:t>
            </a:r>
          </a:p>
          <a:p>
            <a:pPr lvl="1"/>
            <a:r>
              <a:rPr lang="en-US" dirty="0"/>
              <a:t>What are the expected characteristics?</a:t>
            </a:r>
          </a:p>
          <a:p>
            <a:pPr lvl="1"/>
            <a:r>
              <a:rPr lang="en-US" dirty="0"/>
              <a:t>How will we know if its working or not?</a:t>
            </a:r>
          </a:p>
          <a:p>
            <a:pPr lvl="1"/>
            <a:r>
              <a:rPr lang="en-US" dirty="0"/>
              <a:t>If not, how will we troubleshoot the problem(s)? </a:t>
            </a:r>
          </a:p>
        </p:txBody>
      </p:sp>
    </p:spTree>
    <p:extLst>
      <p:ext uri="{BB962C8B-B14F-4D97-AF65-F5344CB8AC3E}">
        <p14:creationId xmlns:p14="http://schemas.microsoft.com/office/powerpoint/2010/main" val="3903274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D8816-B9D6-1742-A55B-AA87796372CD}"/>
              </a:ext>
            </a:extLst>
          </p:cNvPr>
          <p:cNvSpPr>
            <a:spLocks noGrp="1"/>
          </p:cNvSpPr>
          <p:nvPr>
            <p:ph type="title"/>
          </p:nvPr>
        </p:nvSpPr>
        <p:spPr/>
        <p:txBody>
          <a:bodyPr/>
          <a:lstStyle/>
          <a:p>
            <a:r>
              <a:rPr lang="en-US" dirty="0"/>
              <a:t>Data logging with Arduino</a:t>
            </a:r>
          </a:p>
        </p:txBody>
      </p:sp>
      <p:sp>
        <p:nvSpPr>
          <p:cNvPr id="3" name="Content Placeholder 2">
            <a:extLst>
              <a:ext uri="{FF2B5EF4-FFF2-40B4-BE49-F238E27FC236}">
                <a16:creationId xmlns:a16="http://schemas.microsoft.com/office/drawing/2014/main" id="{2029A3A8-E305-5F4C-A9BC-8E8B9B330C35}"/>
              </a:ext>
            </a:extLst>
          </p:cNvPr>
          <p:cNvSpPr>
            <a:spLocks noGrp="1"/>
          </p:cNvSpPr>
          <p:nvPr>
            <p:ph idx="1"/>
          </p:nvPr>
        </p:nvSpPr>
        <p:spPr>
          <a:xfrm>
            <a:off x="685800" y="1028700"/>
            <a:ext cx="7772400" cy="4800600"/>
          </a:xfrm>
        </p:spPr>
        <p:txBody>
          <a:bodyPr/>
          <a:lstStyle/>
          <a:p>
            <a:r>
              <a:rPr lang="en-US" dirty="0"/>
              <a:t>We must co-develop 3 things</a:t>
            </a:r>
          </a:p>
          <a:p>
            <a:pPr marL="914400" lvl="1" indent="-457200">
              <a:buFont typeface="+mj-lt"/>
              <a:buAutoNum type="arabicPeriod"/>
            </a:pPr>
            <a:r>
              <a:rPr lang="en-US" dirty="0"/>
              <a:t>“Hardware interface” to the Arduino</a:t>
            </a:r>
          </a:p>
          <a:p>
            <a:pPr marL="914400" lvl="1" indent="-457200">
              <a:buFont typeface="+mj-lt"/>
              <a:buAutoNum type="arabicPeriod"/>
            </a:pPr>
            <a:r>
              <a:rPr lang="en-US" dirty="0"/>
              <a:t>“Software interface” run on the </a:t>
            </a:r>
            <a:r>
              <a:rPr lang="en-US" dirty="0" err="1">
                <a:latin typeface="Symbol" pitchFamily="2" charset="2"/>
              </a:rPr>
              <a:t>m</a:t>
            </a:r>
            <a:r>
              <a:rPr lang="en-US" dirty="0" err="1"/>
              <a:t>C</a:t>
            </a:r>
            <a:r>
              <a:rPr lang="en-US" dirty="0"/>
              <a:t> to query the hardware interface and generate data</a:t>
            </a:r>
          </a:p>
          <a:p>
            <a:pPr marL="914400" lvl="1" indent="-457200">
              <a:buFont typeface="+mj-lt"/>
              <a:buAutoNum type="arabicPeriod"/>
            </a:pPr>
            <a:r>
              <a:rPr lang="en-US" dirty="0"/>
              <a:t>“Data interface” to interpret and reduce the data, easiest written in high level languages like </a:t>
            </a:r>
            <a:r>
              <a:rPr lang="en-US" dirty="0" err="1"/>
              <a:t>Matlab</a:t>
            </a:r>
            <a:r>
              <a:rPr lang="en-US" dirty="0"/>
              <a:t> on a host PC </a:t>
            </a:r>
          </a:p>
          <a:p>
            <a:endParaRPr lang="en-US" dirty="0">
              <a:solidFill>
                <a:schemeClr val="bg1">
                  <a:lumMod val="85000"/>
                </a:schemeClr>
              </a:solidFill>
            </a:endParaRPr>
          </a:p>
          <a:p>
            <a:r>
              <a:rPr lang="en-US" dirty="0">
                <a:solidFill>
                  <a:schemeClr val="bg1">
                    <a:lumMod val="85000"/>
                  </a:schemeClr>
                </a:solidFill>
              </a:rPr>
              <a:t>Hardware interface functions</a:t>
            </a:r>
          </a:p>
          <a:p>
            <a:pPr lvl="1"/>
            <a:r>
              <a:rPr lang="en-US" dirty="0">
                <a:solidFill>
                  <a:schemeClr val="bg1">
                    <a:lumMod val="85000"/>
                  </a:schemeClr>
                </a:solidFill>
              </a:rPr>
              <a:t>Protect the  </a:t>
            </a:r>
            <a:r>
              <a:rPr lang="en-US" dirty="0" err="1">
                <a:solidFill>
                  <a:schemeClr val="bg1">
                    <a:lumMod val="85000"/>
                  </a:schemeClr>
                </a:solidFill>
                <a:latin typeface="Symbol" pitchFamily="2" charset="2"/>
              </a:rPr>
              <a:t>m</a:t>
            </a:r>
            <a:r>
              <a:rPr lang="en-US" dirty="0" err="1">
                <a:solidFill>
                  <a:schemeClr val="bg1">
                    <a:lumMod val="85000"/>
                  </a:schemeClr>
                </a:solidFill>
              </a:rPr>
              <a:t>C</a:t>
            </a:r>
            <a:r>
              <a:rPr lang="en-US" dirty="0">
                <a:solidFill>
                  <a:schemeClr val="bg1">
                    <a:lumMod val="85000"/>
                  </a:schemeClr>
                </a:solidFill>
              </a:rPr>
              <a:t> from dangerous voltages, transients, …</a:t>
            </a:r>
          </a:p>
          <a:p>
            <a:pPr lvl="1"/>
            <a:r>
              <a:rPr lang="en-US" dirty="0">
                <a:solidFill>
                  <a:schemeClr val="bg1">
                    <a:lumMod val="85000"/>
                  </a:schemeClr>
                </a:solidFill>
              </a:rPr>
              <a:t>Ensure the signals you wish to measure are within a safe range</a:t>
            </a:r>
          </a:p>
          <a:p>
            <a:pPr lvl="1"/>
            <a:r>
              <a:rPr lang="en-US" dirty="0">
                <a:solidFill>
                  <a:schemeClr val="bg1">
                    <a:lumMod val="85000"/>
                  </a:schemeClr>
                </a:solidFill>
              </a:rPr>
              <a:t>Ensure that noise doesn’t unduly contaminate the signals of interest</a:t>
            </a:r>
          </a:p>
          <a:p>
            <a:pPr lvl="1"/>
            <a:r>
              <a:rPr lang="en-US" dirty="0">
                <a:solidFill>
                  <a:schemeClr val="bg1">
                    <a:lumMod val="85000"/>
                  </a:schemeClr>
                </a:solidFill>
              </a:rPr>
              <a:t>May include triggering and other state signals</a:t>
            </a:r>
          </a:p>
        </p:txBody>
      </p:sp>
      <p:sp>
        <p:nvSpPr>
          <p:cNvPr id="4" name="TextBox 3">
            <a:extLst>
              <a:ext uri="{FF2B5EF4-FFF2-40B4-BE49-F238E27FC236}">
                <a16:creationId xmlns:a16="http://schemas.microsoft.com/office/drawing/2014/main" id="{2B8827FF-8E5D-A643-8A3B-0942B329E0A8}"/>
              </a:ext>
            </a:extLst>
          </p:cNvPr>
          <p:cNvSpPr txBox="1"/>
          <p:nvPr/>
        </p:nvSpPr>
        <p:spPr>
          <a:xfrm>
            <a:off x="0" y="76200"/>
            <a:ext cx="1600200" cy="461665"/>
          </a:xfrm>
          <a:prstGeom prst="rect">
            <a:avLst/>
          </a:prstGeom>
          <a:noFill/>
        </p:spPr>
        <p:txBody>
          <a:bodyPr wrap="square" rtlCol="0">
            <a:spAutoFit/>
          </a:bodyPr>
          <a:lstStyle/>
          <a:p>
            <a:r>
              <a:rPr lang="en-US" dirty="0">
                <a:solidFill>
                  <a:srgbClr val="FF0000"/>
                </a:solidFill>
              </a:rPr>
              <a:t>Week 3</a:t>
            </a:r>
          </a:p>
        </p:txBody>
      </p:sp>
    </p:spTree>
    <p:extLst>
      <p:ext uri="{BB962C8B-B14F-4D97-AF65-F5344CB8AC3E}">
        <p14:creationId xmlns:p14="http://schemas.microsoft.com/office/powerpoint/2010/main" val="237559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92502E-1800-B247-B7C3-0F9B1FA0B1B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17000" contrast="40000"/>
                    </a14:imgEffect>
                  </a14:imgLayer>
                </a14:imgProps>
              </a:ext>
            </a:extLst>
          </a:blip>
          <a:stretch>
            <a:fillRect/>
          </a:stretch>
        </p:blipFill>
        <p:spPr>
          <a:xfrm>
            <a:off x="5274918" y="1044161"/>
            <a:ext cx="3683000" cy="1549400"/>
          </a:xfrm>
          <a:prstGeom prst="rect">
            <a:avLst/>
          </a:prstGeom>
        </p:spPr>
      </p:pic>
      <p:sp>
        <p:nvSpPr>
          <p:cNvPr id="2" name="Title 1">
            <a:extLst>
              <a:ext uri="{FF2B5EF4-FFF2-40B4-BE49-F238E27FC236}">
                <a16:creationId xmlns:a16="http://schemas.microsoft.com/office/drawing/2014/main" id="{66D7022E-788C-9A44-8A65-CC7CC9087C1C}"/>
              </a:ext>
            </a:extLst>
          </p:cNvPr>
          <p:cNvSpPr>
            <a:spLocks noGrp="1"/>
          </p:cNvSpPr>
          <p:nvPr>
            <p:ph type="title"/>
          </p:nvPr>
        </p:nvSpPr>
        <p:spPr/>
        <p:txBody>
          <a:bodyPr/>
          <a:lstStyle/>
          <a:p>
            <a:r>
              <a:rPr lang="en-US" dirty="0"/>
              <a:t>Hardware interface design</a:t>
            </a:r>
          </a:p>
        </p:txBody>
      </p:sp>
      <p:sp>
        <p:nvSpPr>
          <p:cNvPr id="3" name="Content Placeholder 2">
            <a:extLst>
              <a:ext uri="{FF2B5EF4-FFF2-40B4-BE49-F238E27FC236}">
                <a16:creationId xmlns:a16="http://schemas.microsoft.com/office/drawing/2014/main" id="{56798130-281D-6B4D-ABB6-FD58FA3308D3}"/>
              </a:ext>
            </a:extLst>
          </p:cNvPr>
          <p:cNvSpPr>
            <a:spLocks noGrp="1"/>
          </p:cNvSpPr>
          <p:nvPr>
            <p:ph idx="1"/>
          </p:nvPr>
        </p:nvSpPr>
        <p:spPr>
          <a:xfrm>
            <a:off x="457200" y="1137224"/>
            <a:ext cx="8150087" cy="4988940"/>
          </a:xfrm>
        </p:spPr>
        <p:txBody>
          <a:bodyPr>
            <a:normAutofit fontScale="92500" lnSpcReduction="10000"/>
          </a:bodyPr>
          <a:lstStyle/>
          <a:p>
            <a:r>
              <a:rPr lang="en-US" dirty="0"/>
              <a:t>We can use the variable </a:t>
            </a:r>
            <a:r>
              <a:rPr lang="en-US" dirty="0" err="1"/>
              <a:t>V</a:t>
            </a:r>
            <a:r>
              <a:rPr lang="en-US" baseline="-25000" dirty="0" err="1"/>
              <a:t>out</a:t>
            </a:r>
            <a:r>
              <a:rPr lang="en-US" dirty="0"/>
              <a:t> of the </a:t>
            </a:r>
            <a:br>
              <a:rPr lang="en-US" dirty="0"/>
            </a:br>
            <a:r>
              <a:rPr lang="en-US" dirty="0"/>
              <a:t>LM317 through R</a:t>
            </a:r>
            <a:r>
              <a:rPr lang="en-US" baseline="-25000" dirty="0"/>
              <a:t>1</a:t>
            </a:r>
            <a:r>
              <a:rPr lang="en-US" dirty="0"/>
              <a:t> to vary the </a:t>
            </a:r>
            <a:br>
              <a:rPr lang="en-US" dirty="0"/>
            </a:br>
            <a:r>
              <a:rPr lang="en-US" dirty="0"/>
              <a:t>current through the LED: </a:t>
            </a:r>
            <a:br>
              <a:rPr lang="en-US" dirty="0"/>
            </a:br>
            <a:r>
              <a:rPr lang="en-US" dirty="0"/>
              <a:t>R</a:t>
            </a:r>
            <a:r>
              <a:rPr lang="en-US" baseline="-25000" dirty="0"/>
              <a:t>1</a:t>
            </a:r>
            <a:r>
              <a:rPr lang="en-US" dirty="0"/>
              <a:t> = 12V/10mA ~ 1k</a:t>
            </a:r>
            <a:r>
              <a:rPr lang="en-US" dirty="0">
                <a:latin typeface="Symbol" pitchFamily="2" charset="2"/>
              </a:rPr>
              <a:t>W</a:t>
            </a:r>
          </a:p>
          <a:p>
            <a:r>
              <a:rPr lang="en-US" dirty="0" err="1"/>
              <a:t>V</a:t>
            </a:r>
            <a:r>
              <a:rPr lang="en-US" baseline="-25000" dirty="0" err="1"/>
              <a:t>out</a:t>
            </a:r>
            <a:r>
              <a:rPr lang="en-US" dirty="0"/>
              <a:t> of the LM317 ranges from ~1.25-12V … how do we map that into 0-4.5V? </a:t>
            </a:r>
            <a:r>
              <a:rPr lang="en-US" i="1" dirty="0">
                <a:solidFill>
                  <a:srgbClr val="FF0000"/>
                </a:solidFill>
              </a:rPr>
              <a:t>Voltage divider: </a:t>
            </a:r>
            <a:endParaRPr lang="en-US" dirty="0"/>
          </a:p>
          <a:p>
            <a:pPr marL="0" indent="0">
              <a:buNone/>
            </a:pPr>
            <a:r>
              <a:rPr lang="en-US" i="1" dirty="0">
                <a:solidFill>
                  <a:srgbClr val="FF0000"/>
                </a:solidFill>
              </a:rPr>
              <a:t>	</a:t>
            </a:r>
            <a:r>
              <a:rPr lang="en-US" dirty="0" err="1"/>
              <a:t>V</a:t>
            </a:r>
            <a:r>
              <a:rPr lang="en-US" baseline="-25000" dirty="0" err="1"/>
              <a:t>out</a:t>
            </a:r>
            <a:r>
              <a:rPr lang="en-US" dirty="0"/>
              <a:t> = V</a:t>
            </a:r>
            <a:r>
              <a:rPr lang="en-US" baseline="-25000" dirty="0"/>
              <a:t>in</a:t>
            </a:r>
            <a:r>
              <a:rPr lang="en-US" dirty="0"/>
              <a:t> * R</a:t>
            </a:r>
            <a:r>
              <a:rPr lang="en-US" baseline="-25000" dirty="0"/>
              <a:t>3</a:t>
            </a:r>
            <a:r>
              <a:rPr lang="en-US" dirty="0"/>
              <a:t>/(R</a:t>
            </a:r>
            <a:r>
              <a:rPr lang="en-US" baseline="-25000" dirty="0"/>
              <a:t>2</a:t>
            </a:r>
            <a:r>
              <a:rPr lang="en-US" dirty="0"/>
              <a:t>+R</a:t>
            </a:r>
            <a:r>
              <a:rPr lang="en-US" baseline="-25000" dirty="0"/>
              <a:t>3</a:t>
            </a:r>
            <a:r>
              <a:rPr lang="en-US" dirty="0"/>
              <a:t>) so</a:t>
            </a:r>
          </a:p>
          <a:p>
            <a:pPr marL="0" indent="0">
              <a:buNone/>
            </a:pPr>
            <a:r>
              <a:rPr lang="en-US" dirty="0"/>
              <a:t>	4.5 = 12 * R</a:t>
            </a:r>
            <a:r>
              <a:rPr lang="en-US" baseline="-25000" dirty="0"/>
              <a:t>3</a:t>
            </a:r>
            <a:r>
              <a:rPr lang="en-US" dirty="0"/>
              <a:t>/(R</a:t>
            </a:r>
            <a:r>
              <a:rPr lang="en-US" baseline="-25000" dirty="0"/>
              <a:t>2</a:t>
            </a:r>
            <a:r>
              <a:rPr lang="en-US" dirty="0"/>
              <a:t>+R</a:t>
            </a:r>
            <a:r>
              <a:rPr lang="en-US" baseline="-25000" dirty="0"/>
              <a:t>3</a:t>
            </a:r>
            <a:r>
              <a:rPr lang="en-US" dirty="0"/>
              <a:t>) … one equation and 2 unknowns</a:t>
            </a:r>
          </a:p>
          <a:p>
            <a:r>
              <a:rPr lang="en-US" dirty="0"/>
              <a:t>We haven’t discussed impedance matching yet (but we will), the idea is that R</a:t>
            </a:r>
            <a:r>
              <a:rPr lang="en-US" baseline="-25000" dirty="0"/>
              <a:t>3</a:t>
            </a:r>
            <a:r>
              <a:rPr lang="en-US" dirty="0"/>
              <a:t> has to be much smaller than the impedance of the Arduino’s A1, and big enough to not waste power. Z</a:t>
            </a:r>
            <a:r>
              <a:rPr lang="en-US" baseline="-25000" dirty="0"/>
              <a:t>A1</a:t>
            </a:r>
            <a:r>
              <a:rPr lang="en-US" dirty="0"/>
              <a:t> &gt;&gt; 10k</a:t>
            </a:r>
            <a:r>
              <a:rPr lang="en-US" dirty="0">
                <a:latin typeface="Symbol" pitchFamily="2" charset="2"/>
              </a:rPr>
              <a:t>W</a:t>
            </a:r>
            <a:r>
              <a:rPr lang="en-US" dirty="0"/>
              <a:t>, so let R</a:t>
            </a:r>
            <a:r>
              <a:rPr lang="en-US" baseline="-25000" dirty="0"/>
              <a:t>3</a:t>
            </a:r>
            <a:r>
              <a:rPr lang="en-US" dirty="0"/>
              <a:t> = 10k</a:t>
            </a:r>
            <a:r>
              <a:rPr lang="en-US" dirty="0">
                <a:latin typeface="Symbol" pitchFamily="2" charset="2"/>
              </a:rPr>
              <a:t>W</a:t>
            </a:r>
            <a:r>
              <a:rPr lang="en-US" dirty="0"/>
              <a:t> – a 2</a:t>
            </a:r>
            <a:r>
              <a:rPr lang="en-US" baseline="30000" dirty="0"/>
              <a:t>nd</a:t>
            </a:r>
            <a:r>
              <a:rPr lang="en-US" dirty="0"/>
              <a:t> equation</a:t>
            </a:r>
          </a:p>
          <a:p>
            <a:r>
              <a:rPr lang="en-US" dirty="0">
                <a:sym typeface="Wingdings" pitchFamily="2" charset="2"/>
              </a:rPr>
              <a:t> R</a:t>
            </a:r>
            <a:r>
              <a:rPr lang="en-US" baseline="-25000" dirty="0">
                <a:sym typeface="Wingdings" pitchFamily="2" charset="2"/>
              </a:rPr>
              <a:t>2</a:t>
            </a:r>
            <a:r>
              <a:rPr lang="en-US" dirty="0">
                <a:sym typeface="Wingdings" pitchFamily="2" charset="2"/>
              </a:rPr>
              <a:t> = 17k</a:t>
            </a:r>
            <a:r>
              <a:rPr lang="en-US" dirty="0">
                <a:latin typeface="Symbol" pitchFamily="2" charset="2"/>
              </a:rPr>
              <a:t>W</a:t>
            </a:r>
            <a:r>
              <a:rPr lang="en-US" dirty="0">
                <a:sym typeface="Wingdings" pitchFamily="2" charset="2"/>
              </a:rPr>
              <a:t> (exercise: check the algebra). If you have a couple of 33k</a:t>
            </a:r>
            <a:r>
              <a:rPr lang="en-US" dirty="0">
                <a:latin typeface="Symbol" pitchFamily="2" charset="2"/>
              </a:rPr>
              <a:t>W</a:t>
            </a:r>
            <a:r>
              <a:rPr lang="en-US" dirty="0">
                <a:sym typeface="Wingdings" pitchFamily="2" charset="2"/>
              </a:rPr>
              <a:t> you could make that, I used a 20k</a:t>
            </a:r>
            <a:r>
              <a:rPr lang="en-US" dirty="0">
                <a:latin typeface="Symbol" pitchFamily="2" charset="2"/>
              </a:rPr>
              <a:t>W</a:t>
            </a:r>
            <a:r>
              <a:rPr lang="en-US" dirty="0">
                <a:sym typeface="Wingdings" pitchFamily="2" charset="2"/>
              </a:rPr>
              <a:t>  so V</a:t>
            </a:r>
            <a:r>
              <a:rPr lang="en-US" baseline="-25000" dirty="0">
                <a:sym typeface="Wingdings" pitchFamily="2" charset="2"/>
              </a:rPr>
              <a:t>in</a:t>
            </a:r>
            <a:r>
              <a:rPr lang="en-US" dirty="0">
                <a:sym typeface="Wingdings" pitchFamily="2" charset="2"/>
              </a:rPr>
              <a:t> = 3.0*</a:t>
            </a:r>
            <a:r>
              <a:rPr lang="en-US" dirty="0" err="1">
                <a:sym typeface="Wingdings" pitchFamily="2" charset="2"/>
              </a:rPr>
              <a:t>V</a:t>
            </a:r>
            <a:r>
              <a:rPr lang="en-US" baseline="-25000" dirty="0" err="1">
                <a:sym typeface="Wingdings" pitchFamily="2" charset="2"/>
              </a:rPr>
              <a:t>out</a:t>
            </a:r>
            <a:endParaRPr lang="en-US" baseline="-25000" dirty="0"/>
          </a:p>
        </p:txBody>
      </p:sp>
      <p:sp>
        <p:nvSpPr>
          <p:cNvPr id="5" name="Rectangle 4">
            <a:extLst>
              <a:ext uri="{FF2B5EF4-FFF2-40B4-BE49-F238E27FC236}">
                <a16:creationId xmlns:a16="http://schemas.microsoft.com/office/drawing/2014/main" id="{B66B1C56-CAF3-8C4E-890C-7CF977B0FCFB}"/>
              </a:ext>
            </a:extLst>
          </p:cNvPr>
          <p:cNvSpPr/>
          <p:nvPr/>
        </p:nvSpPr>
        <p:spPr>
          <a:xfrm>
            <a:off x="1447800" y="3494309"/>
            <a:ext cx="2667000" cy="34395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0F11B7-7BB5-B04D-9A65-E71FC3DE1A4E}"/>
              </a:ext>
            </a:extLst>
          </p:cNvPr>
          <p:cNvSpPr/>
          <p:nvPr/>
        </p:nvSpPr>
        <p:spPr>
          <a:xfrm>
            <a:off x="4267200" y="4724400"/>
            <a:ext cx="1295400" cy="3810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213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8C5D9E01-30D9-424D-AAE4-694D40EFE382}"/>
              </a:ext>
            </a:extLst>
          </p:cNvPr>
          <p:cNvSpPr>
            <a:spLocks noGrp="1"/>
          </p:cNvSpPr>
          <p:nvPr>
            <p:ph type="title"/>
          </p:nvPr>
        </p:nvSpPr>
        <p:spPr/>
        <p:txBody>
          <a:bodyPr/>
          <a:lstStyle/>
          <a:p>
            <a:r>
              <a:rPr lang="en-US" altLang="en-US" dirty="0"/>
              <a:t>Group Quiz (algebra warmup)</a:t>
            </a:r>
          </a:p>
        </p:txBody>
      </p:sp>
      <p:sp>
        <p:nvSpPr>
          <p:cNvPr id="27650" name="Content Placeholder 2">
            <a:extLst>
              <a:ext uri="{FF2B5EF4-FFF2-40B4-BE49-F238E27FC236}">
                <a16:creationId xmlns:a16="http://schemas.microsoft.com/office/drawing/2014/main" id="{2CE59489-D0CB-534A-A090-CF697436595F}"/>
              </a:ext>
            </a:extLst>
          </p:cNvPr>
          <p:cNvSpPr>
            <a:spLocks noGrp="1"/>
          </p:cNvSpPr>
          <p:nvPr>
            <p:ph idx="1"/>
          </p:nvPr>
        </p:nvSpPr>
        <p:spPr>
          <a:xfrm>
            <a:off x="609600" y="1951448"/>
            <a:ext cx="8018859" cy="4525552"/>
          </a:xfrm>
        </p:spPr>
        <p:txBody>
          <a:bodyPr>
            <a:normAutofit lnSpcReduction="10000"/>
          </a:bodyPr>
          <a:lstStyle/>
          <a:p>
            <a:r>
              <a:rPr lang="en-US" altLang="en-US" dirty="0"/>
              <a:t>What is the Thevenin model of a voltage divider?</a:t>
            </a:r>
          </a:p>
          <a:p>
            <a:r>
              <a:rPr lang="en-US" altLang="en-US" dirty="0"/>
              <a:t>In other words relate the variables:</a:t>
            </a:r>
          </a:p>
          <a:p>
            <a:endParaRPr lang="en-US" altLang="en-US" dirty="0"/>
          </a:p>
          <a:p>
            <a:endParaRPr lang="en-US" altLang="en-US" dirty="0"/>
          </a:p>
          <a:p>
            <a:endParaRPr lang="en-US" altLang="en-US" dirty="0"/>
          </a:p>
          <a:p>
            <a:endParaRPr lang="en-US" altLang="en-US" dirty="0"/>
          </a:p>
          <a:p>
            <a:endParaRPr lang="en-US" altLang="en-US" dirty="0"/>
          </a:p>
          <a:p>
            <a:r>
              <a:rPr lang="en-US" altLang="en-US" dirty="0"/>
              <a:t>Recall the rules?</a:t>
            </a:r>
            <a:r>
              <a:rPr lang="en-US" altLang="en-US" sz="3200" dirty="0"/>
              <a:t> </a:t>
            </a:r>
            <a:r>
              <a:rPr lang="en-US" altLang="en-US" sz="1800" dirty="0"/>
              <a:t>(see Wikipedia “</a:t>
            </a:r>
            <a:r>
              <a:rPr lang="en-US" altLang="ja-JP" sz="1800" dirty="0"/>
              <a:t>Thevenin</a:t>
            </a:r>
            <a:r>
              <a:rPr lang="en-US" altLang="en-US" sz="1800" dirty="0"/>
              <a:t>’</a:t>
            </a:r>
            <a:r>
              <a:rPr lang="en-US" altLang="ja-JP" sz="1800" dirty="0"/>
              <a:t>s Theorem)</a:t>
            </a:r>
          </a:p>
          <a:p>
            <a:r>
              <a:rPr lang="en-US" altLang="en-US" sz="1800" dirty="0"/>
              <a:t>A voltage divider is called “stiff” if adding a load (across V</a:t>
            </a:r>
            <a:r>
              <a:rPr lang="en-US" altLang="en-US" sz="1800" baseline="-25000" dirty="0"/>
              <a:t>2</a:t>
            </a:r>
            <a:r>
              <a:rPr lang="en-US" altLang="en-US" sz="1800" dirty="0"/>
              <a:t>) doesn’t significantly change its voltage</a:t>
            </a:r>
          </a:p>
          <a:p>
            <a:pPr lvl="1"/>
            <a:r>
              <a:rPr lang="en-US" altLang="en-US" dirty="0"/>
              <a:t>I.e., stiff means </a:t>
            </a:r>
            <a:r>
              <a:rPr lang="en-US" altLang="en-US" dirty="0" err="1"/>
              <a:t>Z</a:t>
            </a:r>
            <a:r>
              <a:rPr lang="en-US" altLang="en-US" baseline="-25000" dirty="0" err="1"/>
              <a:t>load</a:t>
            </a:r>
            <a:r>
              <a:rPr lang="en-US" altLang="en-US" dirty="0"/>
              <a:t> &gt;&gt; </a:t>
            </a:r>
            <a:r>
              <a:rPr lang="en-US" altLang="en-US" dirty="0" err="1"/>
              <a:t>R</a:t>
            </a:r>
            <a:r>
              <a:rPr lang="en-US" altLang="en-US" baseline="-25000" dirty="0" err="1"/>
              <a:t>Th</a:t>
            </a:r>
            <a:r>
              <a:rPr lang="en-US" altLang="en-US" dirty="0"/>
              <a:t> </a:t>
            </a:r>
          </a:p>
        </p:txBody>
      </p:sp>
      <p:pic>
        <p:nvPicPr>
          <p:cNvPr id="27651" name="Picture 3">
            <a:extLst>
              <a:ext uri="{FF2B5EF4-FFF2-40B4-BE49-F238E27FC236}">
                <a16:creationId xmlns:a16="http://schemas.microsoft.com/office/drawing/2014/main" id="{9E114700-365D-8047-8DAE-E5F53AC62EC0}"/>
              </a:ext>
            </a:extLst>
          </p:cNvPr>
          <p:cNvPicPr>
            <a:picLocks noChangeAspect="1"/>
          </p:cNvPicPr>
          <p:nvPr/>
        </p:nvPicPr>
        <p:blipFill>
          <a:blip r:embed="rId2" cstate="print">
            <a:grayscl/>
            <a:biLevel thresh="50000"/>
            <a:extLst>
              <a:ext uri="{28A0092B-C50C-407E-A947-70E740481C1C}">
                <a14:useLocalDpi xmlns:a14="http://schemas.microsoft.com/office/drawing/2010/main"/>
              </a:ext>
            </a:extLst>
          </a:blip>
          <a:srcRect/>
          <a:stretch>
            <a:fillRect/>
          </a:stretch>
        </p:blipFill>
        <p:spPr bwMode="auto">
          <a:xfrm>
            <a:off x="2133600" y="3124200"/>
            <a:ext cx="3814763" cy="146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7449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791153-2273-994E-AC5E-187B61D8C84C}"/>
              </a:ext>
            </a:extLst>
          </p:cNvPr>
          <p:cNvPicPr>
            <a:picLocks noChangeAspect="1"/>
          </p:cNvPicPr>
          <p:nvPr/>
        </p:nvPicPr>
        <p:blipFill>
          <a:blip r:embed="rId2"/>
          <a:stretch>
            <a:fillRect/>
          </a:stretch>
        </p:blipFill>
        <p:spPr>
          <a:xfrm>
            <a:off x="794718" y="1541246"/>
            <a:ext cx="7073504" cy="5305128"/>
          </a:xfrm>
          <a:prstGeom prst="rect">
            <a:avLst/>
          </a:prstGeom>
        </p:spPr>
      </p:pic>
      <p:sp>
        <p:nvSpPr>
          <p:cNvPr id="2" name="Title 1">
            <a:extLst>
              <a:ext uri="{FF2B5EF4-FFF2-40B4-BE49-F238E27FC236}">
                <a16:creationId xmlns:a16="http://schemas.microsoft.com/office/drawing/2014/main" id="{B0FAD714-2B0E-E447-B17C-C8785862CBDD}"/>
              </a:ext>
            </a:extLst>
          </p:cNvPr>
          <p:cNvSpPr>
            <a:spLocks noGrp="1"/>
          </p:cNvSpPr>
          <p:nvPr>
            <p:ph type="title"/>
          </p:nvPr>
        </p:nvSpPr>
        <p:spPr/>
        <p:txBody>
          <a:bodyPr/>
          <a:lstStyle/>
          <a:p>
            <a:r>
              <a:rPr lang="en-US" dirty="0"/>
              <a:t>My data</a:t>
            </a:r>
          </a:p>
        </p:txBody>
      </p:sp>
      <p:sp>
        <p:nvSpPr>
          <p:cNvPr id="3" name="Content Placeholder 2">
            <a:extLst>
              <a:ext uri="{FF2B5EF4-FFF2-40B4-BE49-F238E27FC236}">
                <a16:creationId xmlns:a16="http://schemas.microsoft.com/office/drawing/2014/main" id="{334062D8-7ED1-534F-9AE4-FFC4FE7BA1AC}"/>
              </a:ext>
            </a:extLst>
          </p:cNvPr>
          <p:cNvSpPr>
            <a:spLocks noGrp="1"/>
          </p:cNvSpPr>
          <p:nvPr>
            <p:ph idx="1"/>
          </p:nvPr>
        </p:nvSpPr>
        <p:spPr/>
        <p:txBody>
          <a:bodyPr/>
          <a:lstStyle/>
          <a:p>
            <a:r>
              <a:rPr lang="en-US" dirty="0"/>
              <a:t>Wouldn’t want to do this without automation!</a:t>
            </a:r>
          </a:p>
        </p:txBody>
      </p:sp>
    </p:spTree>
    <p:extLst>
      <p:ext uri="{BB962C8B-B14F-4D97-AF65-F5344CB8AC3E}">
        <p14:creationId xmlns:p14="http://schemas.microsoft.com/office/powerpoint/2010/main" val="1604323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D9938-674D-45C6-6DFD-1DCC03E61E05}"/>
              </a:ext>
            </a:extLst>
          </p:cNvPr>
          <p:cNvSpPr>
            <a:spLocks noGrp="1"/>
          </p:cNvSpPr>
          <p:nvPr>
            <p:ph type="title"/>
          </p:nvPr>
        </p:nvSpPr>
        <p:spPr/>
        <p:txBody>
          <a:bodyPr/>
          <a:lstStyle/>
          <a:p>
            <a:r>
              <a:rPr lang="en-US" dirty="0"/>
              <a:t>Know your tools …</a:t>
            </a:r>
          </a:p>
        </p:txBody>
      </p:sp>
      <p:sp>
        <p:nvSpPr>
          <p:cNvPr id="3" name="Content Placeholder 2">
            <a:extLst>
              <a:ext uri="{FF2B5EF4-FFF2-40B4-BE49-F238E27FC236}">
                <a16:creationId xmlns:a16="http://schemas.microsoft.com/office/drawing/2014/main" id="{E61F46A6-817A-F1CA-B45C-BAF5016D72A6}"/>
              </a:ext>
            </a:extLst>
          </p:cNvPr>
          <p:cNvSpPr>
            <a:spLocks noGrp="1"/>
          </p:cNvSpPr>
          <p:nvPr>
            <p:ph idx="1"/>
          </p:nvPr>
        </p:nvSpPr>
        <p:spPr/>
        <p:txBody>
          <a:bodyPr/>
          <a:lstStyle/>
          <a:p>
            <a:r>
              <a:rPr lang="en-US" dirty="0"/>
              <a:t>As I file down my wire cutters so they work better, here’s an example of someone who knows their tool …</a:t>
            </a:r>
          </a:p>
          <a:p>
            <a:r>
              <a:rPr lang="en-US" dirty="0">
                <a:hlinkClick r:id="rId2"/>
              </a:rPr>
              <a:t>https://www.youtube.com/watch?v=o6rBK0BqL2w</a:t>
            </a:r>
            <a:r>
              <a:rPr lang="en-US" dirty="0"/>
              <a:t> </a:t>
            </a:r>
          </a:p>
          <a:p>
            <a:endParaRPr lang="en-US" dirty="0"/>
          </a:p>
          <a:p>
            <a:r>
              <a:rPr lang="en-US" dirty="0">
                <a:hlinkClick r:id="rId3"/>
              </a:rPr>
              <a:t>https://www.youtube.com/watch?v=2xjJXT0C0X4</a:t>
            </a:r>
            <a:r>
              <a:rPr lang="en-US" dirty="0"/>
              <a:t> </a:t>
            </a:r>
          </a:p>
          <a:p>
            <a:endParaRPr lang="en-US" dirty="0"/>
          </a:p>
        </p:txBody>
      </p:sp>
    </p:spTree>
    <p:extLst>
      <p:ext uri="{BB962C8B-B14F-4D97-AF65-F5344CB8AC3E}">
        <p14:creationId xmlns:p14="http://schemas.microsoft.com/office/powerpoint/2010/main" val="3847932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p:cNvPicPr>
            <a:picLocks noChangeAspect="1"/>
          </p:cNvPicPr>
          <p:nvPr/>
        </p:nvPicPr>
        <p:blipFill>
          <a:blip r:embed="rId2"/>
          <a:srcRect/>
          <a:stretch>
            <a:fillRect/>
          </a:stretch>
        </p:blipFill>
        <p:spPr bwMode="auto">
          <a:xfrm>
            <a:off x="2590800" y="1219200"/>
            <a:ext cx="6229350" cy="5156200"/>
          </a:xfrm>
          <a:prstGeom prst="rect">
            <a:avLst/>
          </a:prstGeom>
          <a:noFill/>
          <a:ln w="9525">
            <a:noFill/>
            <a:miter lim="800000"/>
            <a:headEnd/>
            <a:tailEnd/>
          </a:ln>
        </p:spPr>
      </p:pic>
      <p:sp>
        <p:nvSpPr>
          <p:cNvPr id="18435" name="Title 1"/>
          <p:cNvSpPr>
            <a:spLocks noGrp="1"/>
          </p:cNvSpPr>
          <p:nvPr>
            <p:ph type="title"/>
          </p:nvPr>
        </p:nvSpPr>
        <p:spPr/>
        <p:txBody>
          <a:bodyPr/>
          <a:lstStyle/>
          <a:p>
            <a:pPr eaLnBrk="1" hangingPunct="1"/>
            <a:r>
              <a:rPr lang="en-US">
                <a:ea typeface="ＭＳ Ｐゴシック" pitchFamily="-1" charset="-128"/>
                <a:cs typeface="ＭＳ Ｐゴシック" pitchFamily="-1" charset="-128"/>
              </a:rPr>
              <a:t>Transistor as a valve</a:t>
            </a:r>
          </a:p>
        </p:txBody>
      </p:sp>
      <p:sp>
        <p:nvSpPr>
          <p:cNvPr id="18436" name="Content Placeholder 2"/>
          <p:cNvSpPr>
            <a:spLocks noGrp="1"/>
          </p:cNvSpPr>
          <p:nvPr>
            <p:ph idx="1"/>
          </p:nvPr>
        </p:nvSpPr>
        <p:spPr>
          <a:xfrm>
            <a:off x="457200" y="1600200"/>
            <a:ext cx="2590800" cy="4525963"/>
          </a:xfrm>
        </p:spPr>
        <p:txBody>
          <a:bodyPr/>
          <a:lstStyle/>
          <a:p>
            <a:pPr eaLnBrk="1" hangingPunct="1">
              <a:buFont typeface="Arial" pitchFamily="-1" charset="0"/>
              <a:buNone/>
            </a:pPr>
            <a:r>
              <a:rPr lang="en-US">
                <a:ea typeface="ＭＳ Ｐゴシック" pitchFamily="-1" charset="-128"/>
                <a:cs typeface="ＭＳ Ｐゴシック" pitchFamily="-1" charset="-128"/>
              </a:rPr>
              <a:t>	A small base-emitter current controls a much larger collector-emitter current</a:t>
            </a:r>
          </a:p>
        </p:txBody>
      </p:sp>
      <p:sp>
        <p:nvSpPr>
          <p:cNvPr id="18437" name="TextBox 5"/>
          <p:cNvSpPr txBox="1">
            <a:spLocks noChangeArrowheads="1"/>
          </p:cNvSpPr>
          <p:nvPr/>
        </p:nvSpPr>
        <p:spPr bwMode="auto">
          <a:xfrm>
            <a:off x="152400" y="6375400"/>
            <a:ext cx="9024938" cy="338138"/>
          </a:xfrm>
          <a:prstGeom prst="rect">
            <a:avLst/>
          </a:prstGeom>
          <a:noFill/>
          <a:ln w="9525">
            <a:noFill/>
            <a:miter lim="800000"/>
            <a:headEnd/>
            <a:tailEnd/>
          </a:ln>
        </p:spPr>
        <p:txBody>
          <a:bodyPr wrap="none">
            <a:prstTxWarp prst="textNoShape">
              <a:avLst/>
            </a:prstTxWarp>
            <a:spAutoFit/>
          </a:bodyPr>
          <a:lstStyle/>
          <a:p>
            <a:r>
              <a:rPr lang="en-US" sz="1600">
                <a:latin typeface="Calibri" pitchFamily="-1" charset="0"/>
                <a:hlinkClick r:id="rId3"/>
              </a:rPr>
              <a:t>http://www.satcure-focus.com/tutor/page4.htm</a:t>
            </a:r>
            <a:r>
              <a:rPr lang="en-US" sz="1600">
                <a:latin typeface="Calibri" pitchFamily="-1" charset="0"/>
              </a:rPr>
              <a:t> (google “transistor tutorial” for many other explanations)</a:t>
            </a:r>
          </a:p>
        </p:txBody>
      </p:sp>
      <p:sp>
        <p:nvSpPr>
          <p:cNvPr id="2" name="TextBox 1">
            <a:extLst>
              <a:ext uri="{FF2B5EF4-FFF2-40B4-BE49-F238E27FC236}">
                <a16:creationId xmlns:a16="http://schemas.microsoft.com/office/drawing/2014/main" id="{4294D417-3EAE-194A-BEE5-56AC4611CE38}"/>
              </a:ext>
            </a:extLst>
          </p:cNvPr>
          <p:cNvSpPr txBox="1"/>
          <p:nvPr/>
        </p:nvSpPr>
        <p:spPr>
          <a:xfrm>
            <a:off x="76200" y="76200"/>
            <a:ext cx="1222642" cy="461665"/>
          </a:xfrm>
          <a:prstGeom prst="rect">
            <a:avLst/>
          </a:prstGeom>
          <a:noFill/>
        </p:spPr>
        <p:txBody>
          <a:bodyPr wrap="none" rtlCol="0">
            <a:spAutoFit/>
          </a:bodyPr>
          <a:lstStyle/>
          <a:p>
            <a:r>
              <a:rPr lang="en-US" dirty="0">
                <a:solidFill>
                  <a:srgbClr val="FF0000"/>
                </a:solidFill>
              </a:rPr>
              <a:t>Week 4</a:t>
            </a:r>
          </a:p>
        </p:txBody>
      </p:sp>
    </p:spTree>
    <p:extLst>
      <p:ext uri="{BB962C8B-B14F-4D97-AF65-F5344CB8AC3E}">
        <p14:creationId xmlns:p14="http://schemas.microsoft.com/office/powerpoint/2010/main" val="61020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solidFill>
                  <a:srgbClr val="FF0000"/>
                </a:solidFill>
                <a:ea typeface="ＭＳ Ｐゴシック" pitchFamily="-1" charset="-128"/>
                <a:cs typeface="ＭＳ Ｐゴシック" pitchFamily="-1" charset="-128"/>
              </a:rPr>
              <a:t>Transistors: </a:t>
            </a:r>
            <a:r>
              <a:rPr lang="en-US" dirty="0">
                <a:ea typeface="ＭＳ Ｐゴシック" pitchFamily="-1" charset="-128"/>
                <a:cs typeface="ＭＳ Ｐゴシック" pitchFamily="-1" charset="-128"/>
              </a:rPr>
              <a:t>Recommended strategy</a:t>
            </a:r>
          </a:p>
        </p:txBody>
      </p:sp>
      <p:sp>
        <p:nvSpPr>
          <p:cNvPr id="17411" name="Content Placeholder 2"/>
          <p:cNvSpPr>
            <a:spLocks noGrp="1"/>
          </p:cNvSpPr>
          <p:nvPr>
            <p:ph idx="1"/>
          </p:nvPr>
        </p:nvSpPr>
        <p:spPr/>
        <p:txBody>
          <a:bodyPr/>
          <a:lstStyle/>
          <a:p>
            <a:pPr eaLnBrk="1" hangingPunct="1"/>
            <a:r>
              <a:rPr lang="en-US" sz="2800" dirty="0">
                <a:ea typeface="ＭＳ Ｐゴシック" pitchFamily="-1" charset="-128"/>
                <a:cs typeface="ＭＳ Ｐゴシック" pitchFamily="-1" charset="-128"/>
              </a:rPr>
              <a:t>If you’re at all like me, it will take lots of effort (i.e., years) to wrap your brain around </a:t>
            </a:r>
            <a:r>
              <a:rPr lang="en-US" sz="2800" dirty="0">
                <a:solidFill>
                  <a:srgbClr val="FF0000"/>
                </a:solidFill>
                <a:ea typeface="ＭＳ Ｐゴシック" pitchFamily="-1" charset="-128"/>
                <a:cs typeface="ＭＳ Ｐゴシック" pitchFamily="-1" charset="-128"/>
              </a:rPr>
              <a:t>transistors</a:t>
            </a:r>
          </a:p>
          <a:p>
            <a:pPr lvl="1" eaLnBrk="1" hangingPunct="1"/>
            <a:r>
              <a:rPr lang="en-US" sz="2400" i="1" dirty="0"/>
              <a:t>Memorize</a:t>
            </a:r>
            <a:r>
              <a:rPr lang="en-US" sz="2400" dirty="0"/>
              <a:t> the basic nomenclature – can’t avoid it</a:t>
            </a:r>
          </a:p>
          <a:p>
            <a:pPr lvl="1" eaLnBrk="1" hangingPunct="1"/>
            <a:r>
              <a:rPr lang="en-US" sz="2400" dirty="0"/>
              <a:t>Try to understand intuitively the most basic model by reading and rereading descriptions from many sources</a:t>
            </a:r>
          </a:p>
          <a:p>
            <a:pPr eaLnBrk="1" hangingPunct="1"/>
            <a:r>
              <a:rPr lang="en-US" sz="2800" i="1" dirty="0"/>
              <a:t>The voltages that matter are relative, measured </a:t>
            </a:r>
            <a:r>
              <a:rPr lang="en-US" sz="2800" u="sng" dirty="0"/>
              <a:t>between</a:t>
            </a:r>
            <a:r>
              <a:rPr lang="en-US" sz="2800" dirty="0"/>
              <a:t> </a:t>
            </a:r>
            <a:r>
              <a:rPr lang="en-US" sz="2800" i="1" dirty="0"/>
              <a:t>the pins. </a:t>
            </a:r>
            <a:r>
              <a:rPr lang="en-US" sz="2800" dirty="0"/>
              <a:t>The transistor doesn’t know or care what its “voltage” is relative to ground or a distant reference</a:t>
            </a:r>
          </a:p>
          <a:p>
            <a:pPr lvl="1" eaLnBrk="1" hangingPunct="1"/>
            <a:r>
              <a:rPr lang="en-US" sz="2400" dirty="0"/>
              <a:t>The big challenge is figuring out what those relative voltages are in dynamic circuits</a:t>
            </a:r>
          </a:p>
          <a:p>
            <a:pPr eaLnBrk="1" hangingPunct="1"/>
            <a:endParaRPr lang="en-US" sz="2800" dirty="0">
              <a:ea typeface="ＭＳ Ｐゴシック" pitchFamily="-1" charset="-128"/>
              <a:cs typeface="ＭＳ Ｐゴシック" pitchFamily="-1" charset="-128"/>
            </a:endParaRPr>
          </a:p>
        </p:txBody>
      </p:sp>
    </p:spTree>
    <p:extLst>
      <p:ext uri="{BB962C8B-B14F-4D97-AF65-F5344CB8AC3E}">
        <p14:creationId xmlns:p14="http://schemas.microsoft.com/office/powerpoint/2010/main" val="837054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measure the value of transistor - My electronic">
            <a:extLst>
              <a:ext uri="{FF2B5EF4-FFF2-40B4-BE49-F238E27FC236}">
                <a16:creationId xmlns:a16="http://schemas.microsoft.com/office/drawing/2014/main" id="{7D2F2C8C-09EC-4F45-8F93-056D080AC3E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29400" y="1905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44ECB15-C02A-BF47-8542-53387B3F2DE6}"/>
              </a:ext>
            </a:extLst>
          </p:cNvPr>
          <p:cNvSpPr>
            <a:spLocks noGrp="1"/>
          </p:cNvSpPr>
          <p:nvPr>
            <p:ph type="title"/>
          </p:nvPr>
        </p:nvSpPr>
        <p:spPr/>
        <p:txBody>
          <a:bodyPr/>
          <a:lstStyle/>
          <a:p>
            <a:r>
              <a:rPr lang="en-US" dirty="0"/>
              <a:t>BJT Golden Rules</a:t>
            </a:r>
          </a:p>
        </p:txBody>
      </p:sp>
      <p:sp>
        <p:nvSpPr>
          <p:cNvPr id="3" name="Content Placeholder 2">
            <a:extLst>
              <a:ext uri="{FF2B5EF4-FFF2-40B4-BE49-F238E27FC236}">
                <a16:creationId xmlns:a16="http://schemas.microsoft.com/office/drawing/2014/main" id="{4103E9E0-72F1-6E4A-8CDF-88ABEBFFE534}"/>
              </a:ext>
            </a:extLst>
          </p:cNvPr>
          <p:cNvSpPr>
            <a:spLocks noGrp="1"/>
          </p:cNvSpPr>
          <p:nvPr>
            <p:ph idx="1"/>
          </p:nvPr>
        </p:nvSpPr>
        <p:spPr>
          <a:xfrm>
            <a:off x="457200" y="1524000"/>
            <a:ext cx="8229600" cy="4525963"/>
          </a:xfrm>
        </p:spPr>
        <p:txBody>
          <a:bodyPr/>
          <a:lstStyle/>
          <a:p>
            <a:pPr marL="457200" indent="-457200">
              <a:buFont typeface="+mj-lt"/>
              <a:buAutoNum type="arabicPeriod"/>
            </a:pPr>
            <a:r>
              <a:rPr lang="en-US" sz="2000" dirty="0"/>
              <a:t>There are no golden rules … there are many </a:t>
            </a:r>
            <a:br>
              <a:rPr lang="en-US" sz="2000" dirty="0"/>
            </a:br>
            <a:r>
              <a:rPr lang="en-US" sz="2000" dirty="0"/>
              <a:t>configurations and possibilities with BJTs…</a:t>
            </a:r>
          </a:p>
          <a:p>
            <a:pPr marL="457200" indent="-457200">
              <a:buFont typeface="+mj-lt"/>
              <a:buAutoNum type="arabicPeriod"/>
            </a:pPr>
            <a:r>
              <a:rPr lang="en-US" sz="2000" dirty="0"/>
              <a:t>The base-emitter often acts like a diode</a:t>
            </a:r>
          </a:p>
          <a:p>
            <a:pPr marL="857250" lvl="1" indent="-457200">
              <a:buFont typeface="+mj-lt"/>
              <a:buAutoNum type="alphaLcParenR"/>
            </a:pPr>
            <a:r>
              <a:rPr lang="en-US" sz="1800" dirty="0"/>
              <a:t>If </a:t>
            </a:r>
            <a:r>
              <a:rPr lang="en-US" sz="1800" dirty="0" err="1"/>
              <a:t>V</a:t>
            </a:r>
            <a:r>
              <a:rPr lang="en-US" sz="1800" baseline="-25000" dirty="0" err="1"/>
              <a:t>be</a:t>
            </a:r>
            <a:r>
              <a:rPr lang="en-US" sz="1800" baseline="-25000" dirty="0"/>
              <a:t> </a:t>
            </a:r>
            <a:r>
              <a:rPr lang="en-US" sz="1800" dirty="0"/>
              <a:t>&lt; ~0.6V then </a:t>
            </a:r>
            <a:r>
              <a:rPr lang="en-US" sz="1800" dirty="0" err="1"/>
              <a:t>i</a:t>
            </a:r>
            <a:r>
              <a:rPr lang="en-US" sz="1800" baseline="-25000" dirty="0" err="1"/>
              <a:t>c</a:t>
            </a:r>
            <a:r>
              <a:rPr lang="en-US" sz="1800" dirty="0"/>
              <a:t> ~ 0 and the transistor is “cut-off”</a:t>
            </a:r>
          </a:p>
          <a:p>
            <a:pPr marL="857250" lvl="1" indent="-457200">
              <a:buFont typeface="+mj-lt"/>
              <a:buAutoNum type="alphaLcParenR"/>
            </a:pPr>
            <a:r>
              <a:rPr lang="en-US" sz="1800" dirty="0"/>
              <a:t>If  V</a:t>
            </a:r>
            <a:r>
              <a:rPr lang="en-US" sz="1800" baseline="-25000" dirty="0"/>
              <a:t>be</a:t>
            </a:r>
            <a:r>
              <a:rPr lang="en-US" sz="1800" dirty="0"/>
              <a:t>~0.6-0.7V (forward biased diode) </a:t>
            </a:r>
            <a:r>
              <a:rPr lang="en-US" sz="1800" u="sng" dirty="0"/>
              <a:t>and</a:t>
            </a:r>
            <a:r>
              <a:rPr lang="en-US" sz="1800" dirty="0"/>
              <a:t> </a:t>
            </a:r>
            <a:r>
              <a:rPr lang="en-US" sz="1800" dirty="0" err="1"/>
              <a:t>i</a:t>
            </a:r>
            <a:r>
              <a:rPr lang="en-US" sz="1800" baseline="-25000" dirty="0" err="1"/>
              <a:t>c</a:t>
            </a:r>
            <a:r>
              <a:rPr lang="en-US" sz="1800" dirty="0"/>
              <a:t> = </a:t>
            </a:r>
            <a:r>
              <a:rPr lang="en-US" sz="1800" dirty="0" err="1"/>
              <a:t>h</a:t>
            </a:r>
            <a:r>
              <a:rPr lang="en-US" sz="1800" baseline="-25000" dirty="0" err="1"/>
              <a:t>fe</a:t>
            </a:r>
            <a:r>
              <a:rPr lang="en-US" sz="1800" dirty="0"/>
              <a:t> * </a:t>
            </a:r>
            <a:r>
              <a:rPr lang="en-US" sz="1800" dirty="0" err="1"/>
              <a:t>i</a:t>
            </a:r>
            <a:r>
              <a:rPr lang="en-US" sz="1800" baseline="-25000" dirty="0" err="1"/>
              <a:t>b</a:t>
            </a:r>
            <a:r>
              <a:rPr lang="en-US" sz="1800" dirty="0"/>
              <a:t> , then the transistor is “active</a:t>
            </a:r>
            <a:r>
              <a:rPr lang="en-US" sz="1800" i="1" dirty="0"/>
              <a:t>”</a:t>
            </a:r>
            <a:endParaRPr lang="en-US" sz="1800" dirty="0"/>
          </a:p>
          <a:p>
            <a:pPr marL="857250" lvl="1" indent="-457200">
              <a:buFont typeface="+mj-lt"/>
              <a:buAutoNum type="alphaLcParenR"/>
            </a:pPr>
            <a:r>
              <a:rPr lang="en-US" sz="1800" dirty="0"/>
              <a:t>If V</a:t>
            </a:r>
            <a:r>
              <a:rPr lang="en-US" sz="1800" baseline="-25000" dirty="0"/>
              <a:t>be</a:t>
            </a:r>
            <a:r>
              <a:rPr lang="en-US" sz="1800" dirty="0"/>
              <a:t>~0.6-0.7V (forward biased diode), but </a:t>
            </a:r>
            <a:r>
              <a:rPr lang="en-US" sz="1800" dirty="0" err="1"/>
              <a:t>i</a:t>
            </a:r>
            <a:r>
              <a:rPr lang="en-US" sz="1800" baseline="-25000" dirty="0" err="1"/>
              <a:t>c</a:t>
            </a:r>
            <a:r>
              <a:rPr lang="en-US" sz="1800" dirty="0"/>
              <a:t> &lt; </a:t>
            </a:r>
            <a:r>
              <a:rPr lang="en-US" sz="1800" dirty="0" err="1"/>
              <a:t>h</a:t>
            </a:r>
            <a:r>
              <a:rPr lang="en-US" sz="1800" baseline="-25000" dirty="0" err="1"/>
              <a:t>fe</a:t>
            </a:r>
            <a:r>
              <a:rPr lang="en-US" sz="1800" dirty="0"/>
              <a:t> * </a:t>
            </a:r>
            <a:r>
              <a:rPr lang="en-US" sz="1800" dirty="0" err="1"/>
              <a:t>i</a:t>
            </a:r>
            <a:r>
              <a:rPr lang="en-US" sz="1800" baseline="-25000" dirty="0" err="1"/>
              <a:t>b</a:t>
            </a:r>
            <a:r>
              <a:rPr lang="en-US" sz="1800" dirty="0"/>
              <a:t> , then the transistor is “saturated</a:t>
            </a:r>
            <a:r>
              <a:rPr lang="en-US" sz="1800" i="1" dirty="0"/>
              <a:t>”</a:t>
            </a:r>
            <a:endParaRPr lang="en-US" sz="1800" dirty="0"/>
          </a:p>
          <a:p>
            <a:pPr marL="857250" lvl="1" indent="-457200">
              <a:buFont typeface="+mj-lt"/>
              <a:buAutoNum type="alphaLcParenR"/>
            </a:pPr>
            <a:r>
              <a:rPr lang="en-US" sz="1800" dirty="0"/>
              <a:t>Forcing </a:t>
            </a:r>
            <a:r>
              <a:rPr lang="en-US" sz="1800" dirty="0" err="1"/>
              <a:t>V</a:t>
            </a:r>
            <a:r>
              <a:rPr lang="en-US" sz="1800" baseline="-25000" dirty="0" err="1"/>
              <a:t>be</a:t>
            </a:r>
            <a:r>
              <a:rPr lang="en-US" sz="1800" dirty="0"/>
              <a:t>&gt;0.7V will likely destroy the device quickly </a:t>
            </a:r>
          </a:p>
          <a:p>
            <a:pPr marL="457200" indent="-457200">
              <a:buFont typeface="+mj-lt"/>
              <a:buAutoNum type="arabicPeriod"/>
            </a:pPr>
            <a:r>
              <a:rPr lang="en-US" sz="2000" dirty="0"/>
              <a:t>The transistor will lower its collector-emitter voltage in order to satisfy (2b) But it can’t go below </a:t>
            </a:r>
            <a:r>
              <a:rPr lang="en-US" sz="2000" dirty="0" err="1"/>
              <a:t>V</a:t>
            </a:r>
            <a:r>
              <a:rPr lang="en-US" sz="2000" baseline="-25000" dirty="0" err="1"/>
              <a:t>ce</a:t>
            </a:r>
            <a:r>
              <a:rPr lang="en-US" sz="2000" dirty="0"/>
              <a:t>~ 0.1-0.3V</a:t>
            </a:r>
          </a:p>
          <a:p>
            <a:pPr marL="457200" indent="-457200">
              <a:buFont typeface="+mj-lt"/>
              <a:buAutoNum type="arabicPeriod"/>
            </a:pPr>
            <a:r>
              <a:rPr lang="en-US" sz="2000" dirty="0"/>
              <a:t>Like diodes (e.g., LEDs), external components (e.g., R’s) are generally needed to keep base and collector currents at safe (for the device) limits</a:t>
            </a:r>
          </a:p>
          <a:p>
            <a:pPr marL="457200" indent="-457200">
              <a:buFont typeface="+mj-lt"/>
              <a:buAutoNum type="arabicPeriod"/>
            </a:pPr>
            <a:r>
              <a:rPr lang="en-US" sz="2000" dirty="0"/>
              <a:t>… </a:t>
            </a:r>
          </a:p>
          <a:p>
            <a:pPr marL="457200" indent="-457200">
              <a:buFont typeface="+mj-lt"/>
              <a:buAutoNum type="arabicPeriod"/>
            </a:pPr>
            <a:endParaRPr lang="en-US" sz="2000" dirty="0"/>
          </a:p>
        </p:txBody>
      </p:sp>
      <p:pic>
        <p:nvPicPr>
          <p:cNvPr id="4100" name="Picture 4">
            <a:extLst>
              <a:ext uri="{FF2B5EF4-FFF2-40B4-BE49-F238E27FC236}">
                <a16:creationId xmlns:a16="http://schemas.microsoft.com/office/drawing/2014/main" id="{F4FDDAEE-A2AC-094A-BF8A-D790BEFB4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996531"/>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845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dirty="0">
                <a:ea typeface="ＭＳ Ｐゴシック" pitchFamily="-1" charset="-128"/>
                <a:cs typeface="ＭＳ Ｐゴシック" pitchFamily="-1" charset="-128"/>
              </a:rPr>
              <a:t>Simplest 1-transistor circuits</a:t>
            </a:r>
          </a:p>
        </p:txBody>
      </p:sp>
      <p:sp>
        <p:nvSpPr>
          <p:cNvPr id="32771" name="Content Placeholder 2"/>
          <p:cNvSpPr>
            <a:spLocks noGrp="1"/>
          </p:cNvSpPr>
          <p:nvPr>
            <p:ph idx="1"/>
          </p:nvPr>
        </p:nvSpPr>
        <p:spPr>
          <a:xfrm>
            <a:off x="457200" y="1600200"/>
            <a:ext cx="7758113" cy="2133600"/>
          </a:xfrm>
        </p:spPr>
        <p:txBody>
          <a:bodyPr/>
          <a:lstStyle/>
          <a:p>
            <a:pPr eaLnBrk="1" hangingPunct="1"/>
            <a:r>
              <a:rPr lang="en-US" sz="2400" dirty="0">
                <a:ea typeface="ＭＳ Ｐゴシック" pitchFamily="-1" charset="-128"/>
                <a:cs typeface="ＭＳ Ｐゴシック" pitchFamily="-1" charset="-128"/>
              </a:rPr>
              <a:t>Fixing or floating various terminals gives various circuit properties (and a whole lot to remember and get confused about), e.g., </a:t>
            </a:r>
          </a:p>
        </p:txBody>
      </p:sp>
      <p:pic>
        <p:nvPicPr>
          <p:cNvPr id="32772" name="Picture 3"/>
          <p:cNvPicPr>
            <a:picLocks noChangeAspect="1"/>
          </p:cNvPicPr>
          <p:nvPr/>
        </p:nvPicPr>
        <p:blipFill>
          <a:blip r:embed="rId2"/>
          <a:srcRect l="6436" r="63861"/>
          <a:stretch>
            <a:fillRect/>
          </a:stretch>
        </p:blipFill>
        <p:spPr bwMode="auto">
          <a:xfrm>
            <a:off x="2770188" y="3390900"/>
            <a:ext cx="860425" cy="1625600"/>
          </a:xfrm>
          <a:prstGeom prst="rect">
            <a:avLst/>
          </a:prstGeom>
          <a:noFill/>
          <a:ln w="9525">
            <a:noFill/>
            <a:miter lim="800000"/>
            <a:headEnd/>
            <a:tailEnd/>
          </a:ln>
        </p:spPr>
      </p:pic>
      <p:sp>
        <p:nvSpPr>
          <p:cNvPr id="32773" name="TextBox 4"/>
          <p:cNvSpPr txBox="1">
            <a:spLocks noChangeArrowheads="1"/>
          </p:cNvSpPr>
          <p:nvPr/>
        </p:nvSpPr>
        <p:spPr bwMode="auto">
          <a:xfrm>
            <a:off x="3173413" y="3206750"/>
            <a:ext cx="638636" cy="369332"/>
          </a:xfrm>
          <a:prstGeom prst="rect">
            <a:avLst/>
          </a:prstGeom>
          <a:noFill/>
          <a:ln w="9525">
            <a:noFill/>
            <a:miter lim="800000"/>
            <a:headEnd/>
            <a:tailEnd/>
          </a:ln>
        </p:spPr>
        <p:txBody>
          <a:bodyPr wrap="none">
            <a:prstTxWarp prst="textNoShape">
              <a:avLst/>
            </a:prstTxWarp>
            <a:spAutoFit/>
          </a:bodyPr>
          <a:lstStyle/>
          <a:p>
            <a:r>
              <a:rPr lang="en-US" sz="1800">
                <a:latin typeface="Calibri" pitchFamily="-1" charset="0"/>
              </a:rPr>
              <a:t>fixed</a:t>
            </a:r>
          </a:p>
        </p:txBody>
      </p:sp>
      <p:sp>
        <p:nvSpPr>
          <p:cNvPr id="32774" name="TextBox 5"/>
          <p:cNvSpPr txBox="1">
            <a:spLocks noChangeArrowheads="1"/>
          </p:cNvSpPr>
          <p:nvPr/>
        </p:nvSpPr>
        <p:spPr bwMode="auto">
          <a:xfrm>
            <a:off x="3255963" y="4743450"/>
            <a:ext cx="505267" cy="369332"/>
          </a:xfrm>
          <a:prstGeom prst="rect">
            <a:avLst/>
          </a:prstGeom>
          <a:noFill/>
          <a:ln w="9525">
            <a:noFill/>
            <a:miter lim="800000"/>
            <a:headEnd/>
            <a:tailEnd/>
          </a:ln>
        </p:spPr>
        <p:txBody>
          <a:bodyPr wrap="none">
            <a:prstTxWarp prst="textNoShape">
              <a:avLst/>
            </a:prstTxWarp>
            <a:spAutoFit/>
          </a:bodyPr>
          <a:lstStyle/>
          <a:p>
            <a:r>
              <a:rPr lang="en-US" sz="1800">
                <a:latin typeface="Calibri" pitchFamily="-1" charset="0"/>
              </a:rPr>
              <a:t>out</a:t>
            </a:r>
          </a:p>
        </p:txBody>
      </p:sp>
      <p:sp>
        <p:nvSpPr>
          <p:cNvPr id="32775" name="TextBox 6"/>
          <p:cNvSpPr txBox="1">
            <a:spLocks noChangeArrowheads="1"/>
          </p:cNvSpPr>
          <p:nvPr/>
        </p:nvSpPr>
        <p:spPr bwMode="auto">
          <a:xfrm>
            <a:off x="2554061" y="4007983"/>
            <a:ext cx="359394" cy="369332"/>
          </a:xfrm>
          <a:prstGeom prst="rect">
            <a:avLst/>
          </a:prstGeom>
          <a:noFill/>
          <a:ln w="9525">
            <a:noFill/>
            <a:miter lim="800000"/>
            <a:headEnd/>
            <a:tailEnd/>
          </a:ln>
        </p:spPr>
        <p:txBody>
          <a:bodyPr wrap="none">
            <a:prstTxWarp prst="textNoShape">
              <a:avLst/>
            </a:prstTxWarp>
            <a:spAutoFit/>
          </a:bodyPr>
          <a:lstStyle/>
          <a:p>
            <a:r>
              <a:rPr lang="en-US" sz="1800" dirty="0">
                <a:latin typeface="Calibri" pitchFamily="-1" charset="0"/>
              </a:rPr>
              <a:t>in</a:t>
            </a:r>
          </a:p>
        </p:txBody>
      </p:sp>
      <p:pic>
        <p:nvPicPr>
          <p:cNvPr id="32776" name="Picture 7"/>
          <p:cNvPicPr>
            <a:picLocks noChangeAspect="1"/>
          </p:cNvPicPr>
          <p:nvPr/>
        </p:nvPicPr>
        <p:blipFill>
          <a:blip r:embed="rId2"/>
          <a:srcRect l="6436" r="63861"/>
          <a:stretch>
            <a:fillRect/>
          </a:stretch>
        </p:blipFill>
        <p:spPr bwMode="auto">
          <a:xfrm>
            <a:off x="4724400" y="3309938"/>
            <a:ext cx="860425" cy="1625600"/>
          </a:xfrm>
          <a:prstGeom prst="rect">
            <a:avLst/>
          </a:prstGeom>
          <a:noFill/>
          <a:ln w="9525">
            <a:noFill/>
            <a:miter lim="800000"/>
            <a:headEnd/>
            <a:tailEnd/>
          </a:ln>
        </p:spPr>
      </p:pic>
      <p:sp>
        <p:nvSpPr>
          <p:cNvPr id="32777" name="TextBox 8"/>
          <p:cNvSpPr txBox="1">
            <a:spLocks noChangeArrowheads="1"/>
          </p:cNvSpPr>
          <p:nvPr/>
        </p:nvSpPr>
        <p:spPr bwMode="auto">
          <a:xfrm>
            <a:off x="5127625" y="3125788"/>
            <a:ext cx="505267" cy="369332"/>
          </a:xfrm>
          <a:prstGeom prst="rect">
            <a:avLst/>
          </a:prstGeom>
          <a:noFill/>
          <a:ln w="9525">
            <a:noFill/>
            <a:miter lim="800000"/>
            <a:headEnd/>
            <a:tailEnd/>
          </a:ln>
        </p:spPr>
        <p:txBody>
          <a:bodyPr wrap="none">
            <a:prstTxWarp prst="textNoShape">
              <a:avLst/>
            </a:prstTxWarp>
            <a:spAutoFit/>
          </a:bodyPr>
          <a:lstStyle/>
          <a:p>
            <a:r>
              <a:rPr lang="en-US" sz="1800">
                <a:latin typeface="Calibri" pitchFamily="-1" charset="0"/>
              </a:rPr>
              <a:t>out</a:t>
            </a:r>
          </a:p>
        </p:txBody>
      </p:sp>
      <p:sp>
        <p:nvSpPr>
          <p:cNvPr id="32778" name="TextBox 10"/>
          <p:cNvSpPr txBox="1">
            <a:spLocks noChangeArrowheads="1"/>
          </p:cNvSpPr>
          <p:nvPr/>
        </p:nvSpPr>
        <p:spPr bwMode="auto">
          <a:xfrm>
            <a:off x="4114801" y="3919538"/>
            <a:ext cx="638636" cy="369332"/>
          </a:xfrm>
          <a:prstGeom prst="rect">
            <a:avLst/>
          </a:prstGeom>
          <a:noFill/>
          <a:ln w="9525">
            <a:noFill/>
            <a:miter lim="800000"/>
            <a:headEnd/>
            <a:tailEnd/>
          </a:ln>
        </p:spPr>
        <p:txBody>
          <a:bodyPr wrap="none">
            <a:prstTxWarp prst="textNoShape">
              <a:avLst/>
            </a:prstTxWarp>
            <a:spAutoFit/>
          </a:bodyPr>
          <a:lstStyle/>
          <a:p>
            <a:r>
              <a:rPr lang="en-US" sz="1800" dirty="0">
                <a:latin typeface="Calibri" pitchFamily="-1" charset="0"/>
              </a:rPr>
              <a:t>fixed</a:t>
            </a:r>
          </a:p>
        </p:txBody>
      </p:sp>
      <p:pic>
        <p:nvPicPr>
          <p:cNvPr id="32779" name="Picture 11"/>
          <p:cNvPicPr>
            <a:picLocks noChangeAspect="1"/>
          </p:cNvPicPr>
          <p:nvPr/>
        </p:nvPicPr>
        <p:blipFill>
          <a:blip r:embed="rId2"/>
          <a:srcRect l="6436" r="63861"/>
          <a:stretch>
            <a:fillRect/>
          </a:stretch>
        </p:blipFill>
        <p:spPr bwMode="auto">
          <a:xfrm>
            <a:off x="6400800" y="3290888"/>
            <a:ext cx="860425" cy="1625600"/>
          </a:xfrm>
          <a:prstGeom prst="rect">
            <a:avLst/>
          </a:prstGeom>
          <a:noFill/>
          <a:ln w="9525">
            <a:noFill/>
            <a:miter lim="800000"/>
            <a:headEnd/>
            <a:tailEnd/>
          </a:ln>
        </p:spPr>
      </p:pic>
      <p:sp>
        <p:nvSpPr>
          <p:cNvPr id="32780" name="TextBox 12"/>
          <p:cNvSpPr txBox="1">
            <a:spLocks noChangeArrowheads="1"/>
          </p:cNvSpPr>
          <p:nvPr/>
        </p:nvSpPr>
        <p:spPr bwMode="auto">
          <a:xfrm>
            <a:off x="6831013" y="2497138"/>
            <a:ext cx="638636" cy="369332"/>
          </a:xfrm>
          <a:prstGeom prst="rect">
            <a:avLst/>
          </a:prstGeom>
          <a:noFill/>
          <a:ln w="9525">
            <a:noFill/>
            <a:miter lim="800000"/>
            <a:headEnd/>
            <a:tailEnd/>
          </a:ln>
        </p:spPr>
        <p:txBody>
          <a:bodyPr wrap="none">
            <a:prstTxWarp prst="textNoShape">
              <a:avLst/>
            </a:prstTxWarp>
            <a:spAutoFit/>
          </a:bodyPr>
          <a:lstStyle/>
          <a:p>
            <a:r>
              <a:rPr lang="en-US" sz="1800">
                <a:latin typeface="Calibri" pitchFamily="-1" charset="0"/>
              </a:rPr>
              <a:t>fixed</a:t>
            </a:r>
          </a:p>
        </p:txBody>
      </p:sp>
      <p:sp>
        <p:nvSpPr>
          <p:cNvPr id="32781" name="TextBox 13"/>
          <p:cNvSpPr txBox="1">
            <a:spLocks noChangeArrowheads="1"/>
          </p:cNvSpPr>
          <p:nvPr/>
        </p:nvSpPr>
        <p:spPr bwMode="auto">
          <a:xfrm>
            <a:off x="1306513" y="5635625"/>
            <a:ext cx="800284" cy="369332"/>
          </a:xfrm>
          <a:prstGeom prst="rect">
            <a:avLst/>
          </a:prstGeom>
          <a:noFill/>
          <a:ln w="9525">
            <a:noFill/>
            <a:miter lim="800000"/>
            <a:headEnd/>
            <a:tailEnd/>
          </a:ln>
        </p:spPr>
        <p:txBody>
          <a:bodyPr wrap="none">
            <a:prstTxWarp prst="textNoShape">
              <a:avLst/>
            </a:prstTxWarp>
            <a:spAutoFit/>
          </a:bodyPr>
          <a:lstStyle/>
          <a:p>
            <a:r>
              <a:rPr lang="en-US" sz="1800" dirty="0">
                <a:solidFill>
                  <a:srgbClr val="0000FF"/>
                </a:solidFill>
                <a:latin typeface="Calibri" pitchFamily="-1" charset="0"/>
              </a:rPr>
              <a:t>Switch</a:t>
            </a:r>
          </a:p>
        </p:txBody>
      </p:sp>
      <p:sp>
        <p:nvSpPr>
          <p:cNvPr id="32782" name="TextBox 14"/>
          <p:cNvSpPr txBox="1">
            <a:spLocks noChangeArrowheads="1"/>
          </p:cNvSpPr>
          <p:nvPr/>
        </p:nvSpPr>
        <p:spPr bwMode="auto">
          <a:xfrm>
            <a:off x="6194424" y="3906837"/>
            <a:ext cx="359394" cy="369332"/>
          </a:xfrm>
          <a:prstGeom prst="rect">
            <a:avLst/>
          </a:prstGeom>
          <a:noFill/>
          <a:ln w="9525">
            <a:noFill/>
            <a:miter lim="800000"/>
            <a:headEnd/>
            <a:tailEnd/>
          </a:ln>
        </p:spPr>
        <p:txBody>
          <a:bodyPr wrap="none">
            <a:prstTxWarp prst="textNoShape">
              <a:avLst/>
            </a:prstTxWarp>
            <a:spAutoFit/>
          </a:bodyPr>
          <a:lstStyle/>
          <a:p>
            <a:r>
              <a:rPr lang="en-US" sz="1800" dirty="0">
                <a:latin typeface="Calibri" pitchFamily="-1" charset="0"/>
              </a:rPr>
              <a:t>in</a:t>
            </a:r>
          </a:p>
        </p:txBody>
      </p:sp>
      <p:pic>
        <p:nvPicPr>
          <p:cNvPr id="32783" name="Picture 15"/>
          <p:cNvPicPr>
            <a:picLocks noChangeAspect="1"/>
          </p:cNvPicPr>
          <p:nvPr/>
        </p:nvPicPr>
        <p:blipFill>
          <a:blip r:embed="rId2"/>
          <a:srcRect l="6436" r="63861"/>
          <a:stretch>
            <a:fillRect/>
          </a:stretch>
        </p:blipFill>
        <p:spPr bwMode="auto">
          <a:xfrm>
            <a:off x="1246188" y="3403600"/>
            <a:ext cx="860425" cy="1625600"/>
          </a:xfrm>
          <a:prstGeom prst="rect">
            <a:avLst/>
          </a:prstGeom>
          <a:noFill/>
          <a:ln w="9525">
            <a:noFill/>
            <a:miter lim="800000"/>
            <a:headEnd/>
            <a:tailEnd/>
          </a:ln>
        </p:spPr>
      </p:pic>
      <p:sp>
        <p:nvSpPr>
          <p:cNvPr id="32784" name="TextBox 16"/>
          <p:cNvSpPr txBox="1">
            <a:spLocks noChangeArrowheads="1"/>
          </p:cNvSpPr>
          <p:nvPr/>
        </p:nvSpPr>
        <p:spPr bwMode="auto">
          <a:xfrm>
            <a:off x="1649413" y="3219450"/>
            <a:ext cx="505267" cy="369332"/>
          </a:xfrm>
          <a:prstGeom prst="rect">
            <a:avLst/>
          </a:prstGeom>
          <a:noFill/>
          <a:ln w="9525">
            <a:noFill/>
            <a:miter lim="800000"/>
            <a:headEnd/>
            <a:tailEnd/>
          </a:ln>
        </p:spPr>
        <p:txBody>
          <a:bodyPr wrap="none">
            <a:prstTxWarp prst="textNoShape">
              <a:avLst/>
            </a:prstTxWarp>
            <a:spAutoFit/>
          </a:bodyPr>
          <a:lstStyle/>
          <a:p>
            <a:r>
              <a:rPr lang="en-US" sz="1800">
                <a:latin typeface="Calibri" pitchFamily="-1" charset="0"/>
              </a:rPr>
              <a:t>out</a:t>
            </a:r>
          </a:p>
        </p:txBody>
      </p:sp>
      <p:sp>
        <p:nvSpPr>
          <p:cNvPr id="32785" name="TextBox 17"/>
          <p:cNvSpPr txBox="1">
            <a:spLocks noChangeArrowheads="1"/>
          </p:cNvSpPr>
          <p:nvPr/>
        </p:nvSpPr>
        <p:spPr bwMode="auto">
          <a:xfrm>
            <a:off x="1649413" y="4724400"/>
            <a:ext cx="638636" cy="369332"/>
          </a:xfrm>
          <a:prstGeom prst="rect">
            <a:avLst/>
          </a:prstGeom>
          <a:noFill/>
          <a:ln w="9525">
            <a:noFill/>
            <a:miter lim="800000"/>
            <a:headEnd/>
            <a:tailEnd/>
          </a:ln>
        </p:spPr>
        <p:txBody>
          <a:bodyPr wrap="none">
            <a:prstTxWarp prst="textNoShape">
              <a:avLst/>
            </a:prstTxWarp>
            <a:spAutoFit/>
          </a:bodyPr>
          <a:lstStyle/>
          <a:p>
            <a:r>
              <a:rPr lang="en-US" sz="1800">
                <a:latin typeface="Calibri" pitchFamily="-1" charset="0"/>
              </a:rPr>
              <a:t>fixed</a:t>
            </a:r>
          </a:p>
        </p:txBody>
      </p:sp>
      <p:sp>
        <p:nvSpPr>
          <p:cNvPr id="32786" name="TextBox 18"/>
          <p:cNvSpPr txBox="1">
            <a:spLocks noChangeArrowheads="1"/>
          </p:cNvSpPr>
          <p:nvPr/>
        </p:nvSpPr>
        <p:spPr bwMode="auto">
          <a:xfrm>
            <a:off x="457200" y="3998913"/>
            <a:ext cx="359394" cy="369332"/>
          </a:xfrm>
          <a:prstGeom prst="rect">
            <a:avLst/>
          </a:prstGeom>
          <a:noFill/>
          <a:ln w="9525">
            <a:noFill/>
            <a:miter lim="800000"/>
            <a:headEnd/>
            <a:tailEnd/>
          </a:ln>
        </p:spPr>
        <p:txBody>
          <a:bodyPr wrap="none">
            <a:prstTxWarp prst="textNoShape">
              <a:avLst/>
            </a:prstTxWarp>
            <a:spAutoFit/>
          </a:bodyPr>
          <a:lstStyle/>
          <a:p>
            <a:r>
              <a:rPr lang="en-US" sz="1800">
                <a:latin typeface="Calibri" pitchFamily="-1" charset="0"/>
              </a:rPr>
              <a:t>in</a:t>
            </a:r>
          </a:p>
        </p:txBody>
      </p:sp>
      <p:sp>
        <p:nvSpPr>
          <p:cNvPr id="32787" name="TextBox 19"/>
          <p:cNvSpPr txBox="1">
            <a:spLocks noChangeArrowheads="1"/>
          </p:cNvSpPr>
          <p:nvPr/>
        </p:nvSpPr>
        <p:spPr bwMode="auto">
          <a:xfrm>
            <a:off x="2770188" y="5635625"/>
            <a:ext cx="994503" cy="369332"/>
          </a:xfrm>
          <a:prstGeom prst="rect">
            <a:avLst/>
          </a:prstGeom>
          <a:noFill/>
          <a:ln w="9525">
            <a:noFill/>
            <a:miter lim="800000"/>
            <a:headEnd/>
            <a:tailEnd/>
          </a:ln>
        </p:spPr>
        <p:txBody>
          <a:bodyPr wrap="none">
            <a:prstTxWarp prst="textNoShape">
              <a:avLst/>
            </a:prstTxWarp>
            <a:spAutoFit/>
          </a:bodyPr>
          <a:lstStyle/>
          <a:p>
            <a:r>
              <a:rPr lang="en-US" sz="1800">
                <a:solidFill>
                  <a:srgbClr val="0000FF"/>
                </a:solidFill>
                <a:latin typeface="Calibri" pitchFamily="-1" charset="0"/>
              </a:rPr>
              <a:t>Follower</a:t>
            </a:r>
          </a:p>
        </p:txBody>
      </p:sp>
      <p:sp>
        <p:nvSpPr>
          <p:cNvPr id="32788" name="TextBox 20"/>
          <p:cNvSpPr txBox="1">
            <a:spLocks noChangeArrowheads="1"/>
          </p:cNvSpPr>
          <p:nvPr/>
        </p:nvSpPr>
        <p:spPr bwMode="auto">
          <a:xfrm>
            <a:off x="4538663" y="5635625"/>
            <a:ext cx="2138214" cy="369332"/>
          </a:xfrm>
          <a:prstGeom prst="rect">
            <a:avLst/>
          </a:prstGeom>
          <a:noFill/>
          <a:ln w="9525">
            <a:noFill/>
            <a:miter lim="800000"/>
            <a:headEnd/>
            <a:tailEnd/>
          </a:ln>
        </p:spPr>
        <p:txBody>
          <a:bodyPr wrap="none">
            <a:prstTxWarp prst="textNoShape">
              <a:avLst/>
            </a:prstTxWarp>
            <a:spAutoFit/>
          </a:bodyPr>
          <a:lstStyle/>
          <a:p>
            <a:r>
              <a:rPr lang="en-US" sz="1800" dirty="0">
                <a:solidFill>
                  <a:srgbClr val="0000FF"/>
                </a:solidFill>
                <a:latin typeface="Calibri" pitchFamily="-1" charset="0"/>
              </a:rPr>
              <a:t>Current source (sink)</a:t>
            </a:r>
          </a:p>
        </p:txBody>
      </p:sp>
      <p:pic>
        <p:nvPicPr>
          <p:cNvPr id="32789" name="Picture 21"/>
          <p:cNvPicPr>
            <a:picLocks noChangeAspect="1"/>
          </p:cNvPicPr>
          <p:nvPr/>
        </p:nvPicPr>
        <p:blipFill>
          <a:blip r:embed="rId3"/>
          <a:srcRect l="62000" t="9222" r="14000" b="26698"/>
          <a:stretch>
            <a:fillRect/>
          </a:stretch>
        </p:blipFill>
        <p:spPr bwMode="auto">
          <a:xfrm>
            <a:off x="5219700" y="4476750"/>
            <a:ext cx="457200" cy="838200"/>
          </a:xfrm>
          <a:prstGeom prst="rect">
            <a:avLst/>
          </a:prstGeom>
          <a:noFill/>
          <a:ln w="9525">
            <a:noFill/>
            <a:miter lim="800000"/>
            <a:headEnd/>
            <a:tailEnd/>
          </a:ln>
        </p:spPr>
      </p:pic>
      <p:pic>
        <p:nvPicPr>
          <p:cNvPr id="32790" name="Picture 22"/>
          <p:cNvPicPr>
            <a:picLocks noChangeAspect="1"/>
          </p:cNvPicPr>
          <p:nvPr/>
        </p:nvPicPr>
        <p:blipFill>
          <a:blip r:embed="rId3"/>
          <a:srcRect l="62000" t="9222" r="14000" b="32001"/>
          <a:stretch>
            <a:fillRect/>
          </a:stretch>
        </p:blipFill>
        <p:spPr bwMode="auto">
          <a:xfrm>
            <a:off x="6896100" y="2905125"/>
            <a:ext cx="457200" cy="768350"/>
          </a:xfrm>
          <a:prstGeom prst="rect">
            <a:avLst/>
          </a:prstGeom>
          <a:noFill/>
          <a:ln w="9525">
            <a:noFill/>
            <a:miter lim="800000"/>
            <a:headEnd/>
            <a:tailEnd/>
          </a:ln>
        </p:spPr>
      </p:pic>
      <p:sp>
        <p:nvSpPr>
          <p:cNvPr id="32791" name="TextBox 23"/>
          <p:cNvSpPr txBox="1">
            <a:spLocks noChangeArrowheads="1"/>
          </p:cNvSpPr>
          <p:nvPr/>
        </p:nvSpPr>
        <p:spPr bwMode="auto">
          <a:xfrm>
            <a:off x="6705600" y="5635625"/>
            <a:ext cx="1048685" cy="369332"/>
          </a:xfrm>
          <a:prstGeom prst="rect">
            <a:avLst/>
          </a:prstGeom>
          <a:noFill/>
          <a:ln w="9525">
            <a:noFill/>
            <a:miter lim="800000"/>
            <a:headEnd/>
            <a:tailEnd/>
          </a:ln>
        </p:spPr>
        <p:txBody>
          <a:bodyPr wrap="none">
            <a:prstTxWarp prst="textNoShape">
              <a:avLst/>
            </a:prstTxWarp>
            <a:spAutoFit/>
          </a:bodyPr>
          <a:lstStyle/>
          <a:p>
            <a:r>
              <a:rPr lang="en-US" sz="1800" dirty="0">
                <a:solidFill>
                  <a:srgbClr val="0000FF"/>
                </a:solidFill>
                <a:latin typeface="Calibri" pitchFamily="-1" charset="0"/>
              </a:rPr>
              <a:t>Amplifier</a:t>
            </a:r>
          </a:p>
        </p:txBody>
      </p:sp>
      <p:pic>
        <p:nvPicPr>
          <p:cNvPr id="32792" name="Picture 24"/>
          <p:cNvPicPr>
            <a:picLocks noChangeAspect="1"/>
          </p:cNvPicPr>
          <p:nvPr/>
        </p:nvPicPr>
        <p:blipFill>
          <a:blip r:embed="rId3"/>
          <a:srcRect l="62000" t="9222" r="14000" b="26698"/>
          <a:stretch>
            <a:fillRect/>
          </a:stretch>
        </p:blipFill>
        <p:spPr bwMode="auto">
          <a:xfrm>
            <a:off x="6896100" y="4459288"/>
            <a:ext cx="457200" cy="838200"/>
          </a:xfrm>
          <a:prstGeom prst="rect">
            <a:avLst/>
          </a:prstGeom>
          <a:noFill/>
          <a:ln w="9525">
            <a:noFill/>
            <a:miter lim="800000"/>
            <a:headEnd/>
            <a:tailEnd/>
          </a:ln>
        </p:spPr>
      </p:pic>
      <p:pic>
        <p:nvPicPr>
          <p:cNvPr id="32793" name="Picture 25"/>
          <p:cNvPicPr>
            <a:picLocks noChangeAspect="1"/>
          </p:cNvPicPr>
          <p:nvPr/>
        </p:nvPicPr>
        <p:blipFill>
          <a:blip r:embed="rId3"/>
          <a:srcRect l="62000" t="9222" r="14000" b="26698"/>
          <a:stretch>
            <a:fillRect/>
          </a:stretch>
        </p:blipFill>
        <p:spPr bwMode="auto">
          <a:xfrm rot="5400000">
            <a:off x="952500" y="3789363"/>
            <a:ext cx="457200" cy="838200"/>
          </a:xfrm>
          <a:prstGeom prst="rect">
            <a:avLst/>
          </a:prstGeom>
          <a:noFill/>
          <a:ln w="9525">
            <a:noFill/>
            <a:miter lim="800000"/>
            <a:headEnd/>
            <a:tailEnd/>
          </a:ln>
        </p:spPr>
      </p:pic>
      <p:cxnSp>
        <p:nvCxnSpPr>
          <p:cNvPr id="28" name="Straight Arrow Connector 27"/>
          <p:cNvCxnSpPr>
            <a:stCxn id="23" idx="2"/>
          </p:cNvCxnSpPr>
          <p:nvPr/>
        </p:nvCxnSpPr>
        <p:spPr>
          <a:xfrm rot="16200000" flipH="1">
            <a:off x="7434263" y="3362325"/>
            <a:ext cx="1587" cy="620713"/>
          </a:xfrm>
          <a:prstGeom prst="straightConnector1">
            <a:avLst/>
          </a:prstGeom>
          <a:ln w="9525" cap="flat" cmpd="sng" algn="ctr">
            <a:solidFill>
              <a:schemeClr val="tx1"/>
            </a:solidFill>
            <a:prstDash val="solid"/>
            <a:round/>
            <a:headEnd type="oval" w="med" len="med"/>
            <a:tailEnd type="none" w="med" len="med"/>
          </a:ln>
        </p:spPr>
        <p:style>
          <a:lnRef idx="2">
            <a:schemeClr val="accent1"/>
          </a:lnRef>
          <a:fillRef idx="0">
            <a:schemeClr val="accent1"/>
          </a:fillRef>
          <a:effectRef idx="1">
            <a:schemeClr val="accent1"/>
          </a:effectRef>
          <a:fontRef idx="minor">
            <a:schemeClr val="tx1"/>
          </a:fontRef>
        </p:style>
      </p:cxnSp>
      <p:sp>
        <p:nvSpPr>
          <p:cNvPr id="32795" name="TextBox 28"/>
          <p:cNvSpPr txBox="1">
            <a:spLocks noChangeArrowheads="1"/>
          </p:cNvSpPr>
          <p:nvPr/>
        </p:nvSpPr>
        <p:spPr bwMode="auto">
          <a:xfrm>
            <a:off x="7710488" y="3463925"/>
            <a:ext cx="505267" cy="369332"/>
          </a:xfrm>
          <a:prstGeom prst="rect">
            <a:avLst/>
          </a:prstGeom>
          <a:noFill/>
          <a:ln w="9525">
            <a:noFill/>
            <a:miter lim="800000"/>
            <a:headEnd/>
            <a:tailEnd/>
          </a:ln>
        </p:spPr>
        <p:txBody>
          <a:bodyPr wrap="none">
            <a:prstTxWarp prst="textNoShape">
              <a:avLst/>
            </a:prstTxWarp>
            <a:spAutoFit/>
          </a:bodyPr>
          <a:lstStyle/>
          <a:p>
            <a:r>
              <a:rPr lang="en-US" sz="1800">
                <a:latin typeface="Calibri" pitchFamily="-1" charset="0"/>
              </a:rPr>
              <a:t>out</a:t>
            </a:r>
          </a:p>
        </p:txBody>
      </p:sp>
      <p:sp>
        <p:nvSpPr>
          <p:cNvPr id="32796" name="TextBox 29"/>
          <p:cNvSpPr txBox="1">
            <a:spLocks noChangeArrowheads="1"/>
          </p:cNvSpPr>
          <p:nvPr/>
        </p:nvSpPr>
        <p:spPr bwMode="auto">
          <a:xfrm>
            <a:off x="6831013" y="5116513"/>
            <a:ext cx="638636" cy="369332"/>
          </a:xfrm>
          <a:prstGeom prst="rect">
            <a:avLst/>
          </a:prstGeom>
          <a:noFill/>
          <a:ln w="9525">
            <a:noFill/>
            <a:miter lim="800000"/>
            <a:headEnd/>
            <a:tailEnd/>
          </a:ln>
        </p:spPr>
        <p:txBody>
          <a:bodyPr wrap="none">
            <a:prstTxWarp prst="textNoShape">
              <a:avLst/>
            </a:prstTxWarp>
            <a:spAutoFit/>
          </a:bodyPr>
          <a:lstStyle/>
          <a:p>
            <a:r>
              <a:rPr lang="en-US" sz="1800">
                <a:latin typeface="Calibri" pitchFamily="-1" charset="0"/>
              </a:rPr>
              <a:t>fixed</a:t>
            </a:r>
          </a:p>
        </p:txBody>
      </p:sp>
      <p:sp>
        <p:nvSpPr>
          <p:cNvPr id="31" name="Rectangle 30"/>
          <p:cNvSpPr/>
          <p:nvPr/>
        </p:nvSpPr>
        <p:spPr>
          <a:xfrm>
            <a:off x="1246188" y="4475163"/>
            <a:ext cx="506412" cy="30797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sz="1800">
              <a:solidFill>
                <a:srgbClr val="FFFFFF"/>
              </a:solidFill>
              <a:ea typeface="ＭＳ Ｐゴシック" pitchFamily="-1" charset="-128"/>
              <a:cs typeface="ＭＳ Ｐゴシック" pitchFamily="-1" charset="-128"/>
            </a:endParaRPr>
          </a:p>
        </p:txBody>
      </p:sp>
      <p:sp>
        <p:nvSpPr>
          <p:cNvPr id="32" name="Rectangle 31"/>
          <p:cNvSpPr/>
          <p:nvPr/>
        </p:nvSpPr>
        <p:spPr>
          <a:xfrm>
            <a:off x="2770188" y="4492625"/>
            <a:ext cx="506412" cy="30797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sz="1800">
              <a:solidFill>
                <a:srgbClr val="FFFFFF"/>
              </a:solidFill>
              <a:ea typeface="ＭＳ Ｐゴシック" pitchFamily="-1" charset="-128"/>
              <a:cs typeface="ＭＳ Ｐゴシック" pitchFamily="-1" charset="-128"/>
            </a:endParaRPr>
          </a:p>
        </p:txBody>
      </p:sp>
      <p:sp>
        <p:nvSpPr>
          <p:cNvPr id="33" name="Rectangle 32"/>
          <p:cNvSpPr/>
          <p:nvPr/>
        </p:nvSpPr>
        <p:spPr>
          <a:xfrm>
            <a:off x="4724400" y="4387850"/>
            <a:ext cx="506413" cy="30638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sz="1800">
              <a:solidFill>
                <a:srgbClr val="FFFFFF"/>
              </a:solidFill>
              <a:ea typeface="ＭＳ Ｐゴシック" pitchFamily="-1" charset="-128"/>
              <a:cs typeface="ＭＳ Ｐゴシック" pitchFamily="-1" charset="-128"/>
            </a:endParaRPr>
          </a:p>
        </p:txBody>
      </p:sp>
      <p:sp>
        <p:nvSpPr>
          <p:cNvPr id="34" name="Rectangle 33"/>
          <p:cNvSpPr/>
          <p:nvPr/>
        </p:nvSpPr>
        <p:spPr>
          <a:xfrm>
            <a:off x="6388100" y="4387850"/>
            <a:ext cx="508000" cy="30638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sz="1800">
              <a:solidFill>
                <a:srgbClr val="FFFFFF"/>
              </a:solidFill>
              <a:ea typeface="ＭＳ Ｐゴシック" pitchFamily="-1" charset="-128"/>
              <a:cs typeface="ＭＳ Ｐゴシック" pitchFamily="-1" charset="-128"/>
            </a:endParaRPr>
          </a:p>
        </p:txBody>
      </p:sp>
      <p:sp>
        <p:nvSpPr>
          <p:cNvPr id="32801" name="TextBox 9"/>
          <p:cNvSpPr txBox="1">
            <a:spLocks noChangeArrowheads="1"/>
          </p:cNvSpPr>
          <p:nvPr/>
        </p:nvSpPr>
        <p:spPr bwMode="auto">
          <a:xfrm>
            <a:off x="5181600" y="5148263"/>
            <a:ext cx="638636" cy="369332"/>
          </a:xfrm>
          <a:prstGeom prst="rect">
            <a:avLst/>
          </a:prstGeom>
          <a:noFill/>
          <a:ln w="9525">
            <a:noFill/>
            <a:miter lim="800000"/>
            <a:headEnd/>
            <a:tailEnd/>
          </a:ln>
        </p:spPr>
        <p:txBody>
          <a:bodyPr wrap="none">
            <a:prstTxWarp prst="textNoShape">
              <a:avLst/>
            </a:prstTxWarp>
            <a:spAutoFit/>
          </a:bodyPr>
          <a:lstStyle/>
          <a:p>
            <a:r>
              <a:rPr lang="en-US" sz="1800">
                <a:latin typeface="Calibri" pitchFamily="-1" charset="0"/>
              </a:rPr>
              <a:t>fixed</a:t>
            </a:r>
          </a:p>
        </p:txBody>
      </p:sp>
      <p:sp>
        <p:nvSpPr>
          <p:cNvPr id="32802" name="TextBox 34"/>
          <p:cNvSpPr txBox="1">
            <a:spLocks noChangeArrowheads="1"/>
          </p:cNvSpPr>
          <p:nvPr/>
        </p:nvSpPr>
        <p:spPr bwMode="auto">
          <a:xfrm>
            <a:off x="6607175" y="3125788"/>
            <a:ext cx="436338" cy="369332"/>
          </a:xfrm>
          <a:prstGeom prst="rect">
            <a:avLst/>
          </a:prstGeom>
          <a:noFill/>
          <a:ln w="9525">
            <a:noFill/>
            <a:miter lim="800000"/>
            <a:headEnd/>
            <a:tailEnd/>
          </a:ln>
        </p:spPr>
        <p:txBody>
          <a:bodyPr wrap="none">
            <a:prstTxWarp prst="textNoShape">
              <a:avLst/>
            </a:prstTxWarp>
            <a:spAutoFit/>
          </a:bodyPr>
          <a:lstStyle/>
          <a:p>
            <a:r>
              <a:rPr lang="en-US" sz="1800"/>
              <a:t>R</a:t>
            </a:r>
            <a:r>
              <a:rPr lang="en-US" sz="1800" baseline="-25000"/>
              <a:t>1</a:t>
            </a:r>
          </a:p>
        </p:txBody>
      </p:sp>
      <p:sp>
        <p:nvSpPr>
          <p:cNvPr id="32803" name="TextBox 35"/>
          <p:cNvSpPr txBox="1">
            <a:spLocks noChangeArrowheads="1"/>
          </p:cNvSpPr>
          <p:nvPr/>
        </p:nvSpPr>
        <p:spPr bwMode="auto">
          <a:xfrm>
            <a:off x="6650038" y="4648200"/>
            <a:ext cx="436338" cy="369332"/>
          </a:xfrm>
          <a:prstGeom prst="rect">
            <a:avLst/>
          </a:prstGeom>
          <a:noFill/>
          <a:ln w="9525">
            <a:noFill/>
            <a:miter lim="800000"/>
            <a:headEnd/>
            <a:tailEnd/>
          </a:ln>
        </p:spPr>
        <p:txBody>
          <a:bodyPr wrap="none">
            <a:prstTxWarp prst="textNoShape">
              <a:avLst/>
            </a:prstTxWarp>
            <a:spAutoFit/>
          </a:bodyPr>
          <a:lstStyle/>
          <a:p>
            <a:r>
              <a:rPr lang="en-US" sz="1800"/>
              <a:t>R</a:t>
            </a:r>
            <a:r>
              <a:rPr lang="en-US" sz="1800" baseline="-25000"/>
              <a:t>2</a:t>
            </a:r>
          </a:p>
        </p:txBody>
      </p:sp>
      <p:sp>
        <p:nvSpPr>
          <p:cNvPr id="37" name="TextBox 36"/>
          <p:cNvSpPr txBox="1"/>
          <p:nvPr/>
        </p:nvSpPr>
        <p:spPr>
          <a:xfrm>
            <a:off x="7467600" y="3810000"/>
            <a:ext cx="1271502" cy="369332"/>
          </a:xfrm>
          <a:prstGeom prst="rect">
            <a:avLst/>
          </a:prstGeom>
          <a:solidFill>
            <a:schemeClr val="accent1">
              <a:lumMod val="20000"/>
              <a:lumOff val="80000"/>
              <a:alpha val="92000"/>
            </a:schemeClr>
          </a:solidFill>
        </p:spPr>
        <p:txBody>
          <a:bodyPr wrap="none">
            <a:prstTxWarp prst="textNoShape">
              <a:avLst/>
            </a:prstTxWarp>
            <a:spAutoFit/>
          </a:bodyPr>
          <a:lstStyle/>
          <a:p>
            <a:r>
              <a:rPr lang="en-US" sz="1800" dirty="0">
                <a:solidFill>
                  <a:srgbClr val="008000"/>
                </a:solidFill>
              </a:rPr>
              <a:t>G = -R</a:t>
            </a:r>
            <a:r>
              <a:rPr lang="en-US" sz="1800" baseline="-25000" dirty="0">
                <a:solidFill>
                  <a:srgbClr val="008000"/>
                </a:solidFill>
              </a:rPr>
              <a:t>1</a:t>
            </a:r>
            <a:r>
              <a:rPr lang="en-US" sz="1800" dirty="0">
                <a:solidFill>
                  <a:srgbClr val="008000"/>
                </a:solidFill>
              </a:rPr>
              <a:t>/R</a:t>
            </a:r>
            <a:r>
              <a:rPr lang="en-US" sz="1800" baseline="-25000" dirty="0">
                <a:solidFill>
                  <a:srgbClr val="008000"/>
                </a:solidFill>
              </a:rPr>
              <a:t>2</a:t>
            </a:r>
          </a:p>
        </p:txBody>
      </p:sp>
      <p:sp>
        <p:nvSpPr>
          <p:cNvPr id="38" name="TextBox 37"/>
          <p:cNvSpPr txBox="1"/>
          <p:nvPr/>
        </p:nvSpPr>
        <p:spPr>
          <a:xfrm>
            <a:off x="5548313" y="3463925"/>
            <a:ext cx="955774" cy="369332"/>
          </a:xfrm>
          <a:prstGeom prst="rect">
            <a:avLst/>
          </a:prstGeom>
          <a:solidFill>
            <a:schemeClr val="accent1">
              <a:lumMod val="20000"/>
              <a:lumOff val="80000"/>
              <a:alpha val="92000"/>
            </a:schemeClr>
          </a:solidFill>
        </p:spPr>
        <p:txBody>
          <a:bodyPr wrap="none">
            <a:prstTxWarp prst="textNoShape">
              <a:avLst/>
            </a:prstTxWarp>
            <a:spAutoFit/>
          </a:bodyPr>
          <a:lstStyle/>
          <a:p>
            <a:r>
              <a:rPr lang="en-US" sz="1800" dirty="0" err="1">
                <a:solidFill>
                  <a:srgbClr val="008000"/>
                </a:solidFill>
              </a:rPr>
              <a:t>i</a:t>
            </a:r>
            <a:r>
              <a:rPr lang="en-US" sz="1800" dirty="0">
                <a:solidFill>
                  <a:srgbClr val="008000"/>
                </a:solidFill>
              </a:rPr>
              <a:t> = </a:t>
            </a:r>
            <a:r>
              <a:rPr lang="en-US" sz="1800" dirty="0" err="1">
                <a:solidFill>
                  <a:srgbClr val="008000"/>
                </a:solidFill>
              </a:rPr>
              <a:t>V</a:t>
            </a:r>
            <a:r>
              <a:rPr lang="en-US" sz="1800" baseline="-25000" dirty="0" err="1">
                <a:solidFill>
                  <a:srgbClr val="008000"/>
                </a:solidFill>
              </a:rPr>
              <a:t>e</a:t>
            </a:r>
            <a:r>
              <a:rPr lang="en-US" sz="1800" dirty="0">
                <a:solidFill>
                  <a:srgbClr val="008000"/>
                </a:solidFill>
              </a:rPr>
              <a:t>/R</a:t>
            </a:r>
          </a:p>
        </p:txBody>
      </p:sp>
      <p:sp>
        <p:nvSpPr>
          <p:cNvPr id="39" name="TextBox 38"/>
          <p:cNvSpPr txBox="1"/>
          <p:nvPr/>
        </p:nvSpPr>
        <p:spPr>
          <a:xfrm>
            <a:off x="3793468" y="4735243"/>
            <a:ext cx="1252266" cy="369332"/>
          </a:xfrm>
          <a:prstGeom prst="rect">
            <a:avLst/>
          </a:prstGeom>
          <a:solidFill>
            <a:schemeClr val="accent1">
              <a:lumMod val="20000"/>
              <a:lumOff val="80000"/>
              <a:alpha val="92000"/>
            </a:schemeClr>
          </a:solidFill>
        </p:spPr>
        <p:txBody>
          <a:bodyPr wrap="none">
            <a:prstTxWarp prst="textNoShape">
              <a:avLst/>
            </a:prstTxWarp>
            <a:spAutoFit/>
          </a:bodyPr>
          <a:lstStyle/>
          <a:p>
            <a:r>
              <a:rPr lang="en-US" sz="1800" dirty="0" err="1">
                <a:solidFill>
                  <a:srgbClr val="008000"/>
                </a:solidFill>
              </a:rPr>
              <a:t>Z</a:t>
            </a:r>
            <a:r>
              <a:rPr lang="en-US" sz="1800" baseline="-25000" dirty="0" err="1">
                <a:solidFill>
                  <a:srgbClr val="008000"/>
                </a:solidFill>
              </a:rPr>
              <a:t>out</a:t>
            </a:r>
            <a:r>
              <a:rPr lang="en-US" sz="1800" dirty="0">
                <a:solidFill>
                  <a:srgbClr val="008000"/>
                </a:solidFill>
              </a:rPr>
              <a:t> = Z</a:t>
            </a:r>
            <a:r>
              <a:rPr lang="en-US" sz="1800" baseline="-25000" dirty="0">
                <a:solidFill>
                  <a:srgbClr val="008000"/>
                </a:solidFill>
              </a:rPr>
              <a:t>in</a:t>
            </a:r>
            <a:r>
              <a:rPr lang="en-US" sz="1800" dirty="0">
                <a:solidFill>
                  <a:srgbClr val="008000"/>
                </a:solidFill>
                <a:latin typeface="Symbol" pitchFamily="-1" charset="2"/>
                <a:ea typeface="Symbol" pitchFamily="-1" charset="2"/>
                <a:cs typeface="Symbol" pitchFamily="-1" charset="2"/>
              </a:rPr>
              <a:t>/b</a:t>
            </a:r>
            <a:endParaRPr lang="en-US" sz="1800" baseline="-25000" dirty="0">
              <a:solidFill>
                <a:srgbClr val="008000"/>
              </a:solidFill>
            </a:endParaRPr>
          </a:p>
        </p:txBody>
      </p:sp>
      <p:sp>
        <p:nvSpPr>
          <p:cNvPr id="40" name="Rectangle 39"/>
          <p:cNvSpPr/>
          <p:nvPr/>
        </p:nvSpPr>
        <p:spPr>
          <a:xfrm>
            <a:off x="2145319" y="3342798"/>
            <a:ext cx="1008609" cy="369332"/>
          </a:xfrm>
          <a:prstGeom prst="rect">
            <a:avLst/>
          </a:prstGeom>
          <a:solidFill>
            <a:schemeClr val="accent1">
              <a:lumMod val="20000"/>
              <a:lumOff val="80000"/>
              <a:alpha val="92000"/>
            </a:schemeClr>
          </a:solidFill>
        </p:spPr>
        <p:txBody>
          <a:bodyPr wrap="none">
            <a:prstTxWarp prst="textNoShape">
              <a:avLst/>
            </a:prstTxWarp>
            <a:spAutoFit/>
          </a:bodyPr>
          <a:lstStyle/>
          <a:p>
            <a:r>
              <a:rPr lang="en-US" sz="1800" dirty="0" err="1">
                <a:solidFill>
                  <a:srgbClr val="008000"/>
                </a:solidFill>
              </a:rPr>
              <a:t>i</a:t>
            </a:r>
            <a:r>
              <a:rPr lang="en-US" sz="1800" baseline="-25000" dirty="0" err="1">
                <a:solidFill>
                  <a:srgbClr val="008000"/>
                </a:solidFill>
              </a:rPr>
              <a:t>out</a:t>
            </a:r>
            <a:r>
              <a:rPr lang="en-US" sz="1800" dirty="0">
                <a:solidFill>
                  <a:srgbClr val="008000"/>
                </a:solidFill>
              </a:rPr>
              <a:t> &lt; </a:t>
            </a:r>
            <a:r>
              <a:rPr lang="en-US" sz="1800" dirty="0" err="1">
                <a:solidFill>
                  <a:srgbClr val="008000"/>
                </a:solidFill>
                <a:latin typeface="Symbol" pitchFamily="-1" charset="2"/>
                <a:ea typeface="Symbol" pitchFamily="-1" charset="2"/>
                <a:cs typeface="Symbol" pitchFamily="-1" charset="2"/>
              </a:rPr>
              <a:t>b</a:t>
            </a:r>
            <a:r>
              <a:rPr lang="en-US" sz="1800" dirty="0" err="1">
                <a:solidFill>
                  <a:srgbClr val="008000"/>
                </a:solidFill>
              </a:rPr>
              <a:t>i</a:t>
            </a:r>
            <a:r>
              <a:rPr lang="en-US" sz="1800" baseline="-25000" dirty="0" err="1">
                <a:solidFill>
                  <a:srgbClr val="008000"/>
                </a:solidFill>
              </a:rPr>
              <a:t>in</a:t>
            </a:r>
            <a:endParaRPr lang="en-US" sz="1800" baseline="-25000" dirty="0">
              <a:solidFill>
                <a:srgbClr val="008000"/>
              </a:solidFill>
            </a:endParaRPr>
          </a:p>
        </p:txBody>
      </p:sp>
      <p:sp>
        <p:nvSpPr>
          <p:cNvPr id="41" name="TextBox 40"/>
          <p:cNvSpPr txBox="1">
            <a:spLocks noChangeArrowheads="1"/>
          </p:cNvSpPr>
          <p:nvPr/>
        </p:nvSpPr>
        <p:spPr bwMode="auto">
          <a:xfrm>
            <a:off x="685413" y="6178961"/>
            <a:ext cx="8103500" cy="461665"/>
          </a:xfrm>
          <a:prstGeom prst="rect">
            <a:avLst/>
          </a:prstGeom>
          <a:noFill/>
          <a:ln w="9525">
            <a:noFill/>
            <a:miter lim="800000"/>
            <a:headEnd/>
            <a:tailEnd/>
          </a:ln>
        </p:spPr>
        <p:txBody>
          <a:bodyPr wrap="none">
            <a:prstTxWarp prst="textNoShape">
              <a:avLst/>
            </a:prstTxWarp>
            <a:spAutoFit/>
          </a:bodyPr>
          <a:lstStyle/>
          <a:p>
            <a:r>
              <a:rPr lang="en-US" sz="2400" dirty="0">
                <a:solidFill>
                  <a:srgbClr val="FF0000"/>
                </a:solidFill>
              </a:rPr>
              <a:t>And from these 4 abstractions come 2 transistor circuits …</a:t>
            </a:r>
          </a:p>
        </p:txBody>
      </p:sp>
      <p:sp>
        <p:nvSpPr>
          <p:cNvPr id="2" name="TextBox 1">
            <a:extLst>
              <a:ext uri="{FF2B5EF4-FFF2-40B4-BE49-F238E27FC236}">
                <a16:creationId xmlns:a16="http://schemas.microsoft.com/office/drawing/2014/main" id="{EF139430-2240-EB41-B12F-53A7C359F7AC}"/>
              </a:ext>
            </a:extLst>
          </p:cNvPr>
          <p:cNvSpPr txBox="1"/>
          <p:nvPr/>
        </p:nvSpPr>
        <p:spPr>
          <a:xfrm>
            <a:off x="45317" y="63571"/>
            <a:ext cx="1222642" cy="461665"/>
          </a:xfrm>
          <a:prstGeom prst="rect">
            <a:avLst/>
          </a:prstGeom>
          <a:noFill/>
        </p:spPr>
        <p:txBody>
          <a:bodyPr wrap="none" rtlCol="0">
            <a:spAutoFit/>
          </a:bodyPr>
          <a:lstStyle/>
          <a:p>
            <a:r>
              <a:rPr lang="en-US" dirty="0">
                <a:solidFill>
                  <a:srgbClr val="FF0000"/>
                </a:solidFill>
              </a:rPr>
              <a:t>Week 5</a:t>
            </a:r>
          </a:p>
        </p:txBody>
      </p:sp>
    </p:spTree>
    <p:extLst>
      <p:ext uri="{BB962C8B-B14F-4D97-AF65-F5344CB8AC3E}">
        <p14:creationId xmlns:p14="http://schemas.microsoft.com/office/powerpoint/2010/main" val="133355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F82BD-DB37-B147-8579-7C1E4D132B57}"/>
              </a:ext>
            </a:extLst>
          </p:cNvPr>
          <p:cNvSpPr>
            <a:spLocks noGrp="1"/>
          </p:cNvSpPr>
          <p:nvPr>
            <p:ph type="title"/>
          </p:nvPr>
        </p:nvSpPr>
        <p:spPr/>
        <p:txBody>
          <a:bodyPr/>
          <a:lstStyle/>
          <a:p>
            <a:r>
              <a:rPr lang="en-US" dirty="0"/>
              <a:t>Followers, Mirrors, …</a:t>
            </a:r>
          </a:p>
        </p:txBody>
      </p:sp>
      <p:sp>
        <p:nvSpPr>
          <p:cNvPr id="3" name="Content Placeholder 2">
            <a:extLst>
              <a:ext uri="{FF2B5EF4-FFF2-40B4-BE49-F238E27FC236}">
                <a16:creationId xmlns:a16="http://schemas.microsoft.com/office/drawing/2014/main" id="{7D7627B2-E85F-DE40-99B7-38196B19AF4C}"/>
              </a:ext>
            </a:extLst>
          </p:cNvPr>
          <p:cNvSpPr>
            <a:spLocks noGrp="1"/>
          </p:cNvSpPr>
          <p:nvPr>
            <p:ph idx="1"/>
          </p:nvPr>
        </p:nvSpPr>
        <p:spPr>
          <a:xfrm>
            <a:off x="457200" y="1295400"/>
            <a:ext cx="8001000" cy="4800600"/>
          </a:xfrm>
        </p:spPr>
        <p:txBody>
          <a:bodyPr/>
          <a:lstStyle/>
          <a:p>
            <a:r>
              <a:rPr lang="en-US" dirty="0" err="1"/>
              <a:t>Vb</a:t>
            </a:r>
            <a:r>
              <a:rPr lang="en-US" dirty="0"/>
              <a:t> = </a:t>
            </a:r>
            <a:r>
              <a:rPr lang="en-US" dirty="0" err="1"/>
              <a:t>Ve</a:t>
            </a:r>
            <a:r>
              <a:rPr lang="en-US" dirty="0"/>
              <a:t> + .6V</a:t>
            </a:r>
          </a:p>
          <a:p>
            <a:r>
              <a:rPr lang="en-US" dirty="0"/>
              <a:t>Called a follower because when the </a:t>
            </a:r>
            <a:br>
              <a:rPr lang="en-US" dirty="0"/>
            </a:br>
            <a:r>
              <a:rPr lang="en-US" dirty="0"/>
              <a:t>base-emitter is forward biased (</a:t>
            </a:r>
            <a:r>
              <a:rPr lang="en-US" dirty="0" err="1"/>
              <a:t>V</a:t>
            </a:r>
            <a:r>
              <a:rPr lang="en-US" baseline="-25000" dirty="0" err="1"/>
              <a:t>be</a:t>
            </a:r>
            <a:r>
              <a:rPr lang="en-US" dirty="0"/>
              <a:t>=.6),</a:t>
            </a:r>
            <a:br>
              <a:rPr lang="en-US" dirty="0"/>
            </a:br>
            <a:r>
              <a:rPr lang="en-US" dirty="0" err="1">
                <a:latin typeface="Symbol" pitchFamily="2" charset="2"/>
              </a:rPr>
              <a:t>D</a:t>
            </a:r>
            <a:r>
              <a:rPr lang="en-US" dirty="0" err="1"/>
              <a:t>Vout</a:t>
            </a:r>
            <a:r>
              <a:rPr lang="en-US" dirty="0"/>
              <a:t> = </a:t>
            </a:r>
            <a:r>
              <a:rPr lang="en-US" dirty="0" err="1">
                <a:latin typeface="Symbol" pitchFamily="2" charset="2"/>
              </a:rPr>
              <a:t>D</a:t>
            </a:r>
            <a:r>
              <a:rPr lang="en-US" dirty="0" err="1"/>
              <a:t>Vin</a:t>
            </a:r>
            <a:r>
              <a:rPr lang="en-US" dirty="0"/>
              <a:t>, i.e., AC  voltages </a:t>
            </a:r>
            <a:r>
              <a:rPr lang="en-US" i="1" dirty="0"/>
              <a:t>follow</a:t>
            </a:r>
          </a:p>
          <a:p>
            <a:endParaRPr lang="en-US" i="1" dirty="0"/>
          </a:p>
          <a:p>
            <a:endParaRPr lang="en-US" i="1" dirty="0"/>
          </a:p>
          <a:p>
            <a:r>
              <a:rPr lang="en-US" sz="2400" dirty="0">
                <a:ea typeface="ＭＳ Ｐゴシック" pitchFamily="-1" charset="-128"/>
                <a:cs typeface="ＭＳ Ｐゴシック" pitchFamily="-1" charset="-128"/>
              </a:rPr>
              <a:t>Two </a:t>
            </a:r>
            <a:r>
              <a:rPr lang="en-US" sz="2400" i="1" dirty="0">
                <a:ea typeface="ＭＳ Ｐゴシック" pitchFamily="-1" charset="-128"/>
                <a:cs typeface="ＭＳ Ｐゴシック" pitchFamily="-1" charset="-128"/>
              </a:rPr>
              <a:t>matched </a:t>
            </a:r>
            <a:r>
              <a:rPr lang="en-US" sz="2400" dirty="0">
                <a:ea typeface="ＭＳ Ｐゴシック" pitchFamily="-1" charset="-128"/>
                <a:cs typeface="ＭＳ Ｐゴシック" pitchFamily="-1" charset="-128"/>
              </a:rPr>
              <a:t>transistors with the same </a:t>
            </a:r>
            <a:br>
              <a:rPr lang="en-US" sz="2400" dirty="0">
                <a:ea typeface="ＭＳ Ｐゴシック" pitchFamily="-1" charset="-128"/>
                <a:cs typeface="ＭＳ Ｐゴシック" pitchFamily="-1" charset="-128"/>
              </a:rPr>
            </a:br>
            <a:r>
              <a:rPr lang="en-US" sz="2400" dirty="0" err="1">
                <a:ea typeface="ＭＳ Ｐゴシック" pitchFamily="-1" charset="-128"/>
                <a:cs typeface="ＭＳ Ｐゴシック" pitchFamily="-1" charset="-128"/>
              </a:rPr>
              <a:t>V</a:t>
            </a:r>
            <a:r>
              <a:rPr lang="en-US" sz="2400" baseline="-25000" dirty="0" err="1">
                <a:ea typeface="ＭＳ Ｐゴシック" pitchFamily="-1" charset="-128"/>
                <a:cs typeface="ＭＳ Ｐゴシック" pitchFamily="-1" charset="-128"/>
              </a:rPr>
              <a:t>be</a:t>
            </a:r>
            <a:r>
              <a:rPr lang="en-US" sz="2400" dirty="0">
                <a:ea typeface="ＭＳ Ｐゴシック" pitchFamily="-1" charset="-128"/>
                <a:cs typeface="ＭＳ Ｐゴシック" pitchFamily="-1" charset="-128"/>
              </a:rPr>
              <a:t> should have the same </a:t>
            </a:r>
            <a:r>
              <a:rPr lang="en-US" sz="2400" dirty="0" err="1">
                <a:ea typeface="ＭＳ Ｐゴシック" pitchFamily="-1" charset="-128"/>
                <a:cs typeface="ＭＳ Ｐゴシック" pitchFamily="-1" charset="-128"/>
              </a:rPr>
              <a:t>i</a:t>
            </a:r>
            <a:r>
              <a:rPr lang="en-US" sz="2400" baseline="-25000" dirty="0" err="1">
                <a:ea typeface="ＭＳ Ｐゴシック" pitchFamily="-1" charset="-128"/>
                <a:cs typeface="ＭＳ Ｐゴシック" pitchFamily="-1" charset="-128"/>
              </a:rPr>
              <a:t>c</a:t>
            </a:r>
            <a:r>
              <a:rPr lang="en-US" sz="2400" dirty="0">
                <a:ea typeface="ＭＳ Ｐゴシック" pitchFamily="-1" charset="-128"/>
                <a:cs typeface="ＭＳ Ｐゴシック" pitchFamily="-1" charset="-128"/>
              </a:rPr>
              <a:t>.</a:t>
            </a:r>
          </a:p>
          <a:p>
            <a:endParaRPr lang="en-US" i="1" dirty="0">
              <a:ea typeface="ＭＳ Ｐゴシック" pitchFamily="-1" charset="-128"/>
            </a:endParaRPr>
          </a:p>
          <a:p>
            <a:r>
              <a:rPr lang="en-US" dirty="0">
                <a:ea typeface="ＭＳ Ｐゴシック" pitchFamily="-1" charset="-128"/>
              </a:rPr>
              <a:t>Current sources, push-pull amplifiers, </a:t>
            </a:r>
            <a:br>
              <a:rPr lang="en-US" dirty="0">
                <a:ea typeface="ＭＳ Ｐゴシック" pitchFamily="-1" charset="-128"/>
              </a:rPr>
            </a:br>
            <a:r>
              <a:rPr lang="en-US" dirty="0" err="1">
                <a:ea typeface="ＭＳ Ｐゴシック" pitchFamily="-1" charset="-128"/>
              </a:rPr>
              <a:t>Darlingtons</a:t>
            </a:r>
            <a:r>
              <a:rPr lang="en-US" dirty="0">
                <a:ea typeface="ＭＳ Ｐゴシック" pitchFamily="-1" charset="-128"/>
              </a:rPr>
              <a:t> (super-betas), amplifiers and</a:t>
            </a:r>
            <a:br>
              <a:rPr lang="en-US" dirty="0">
                <a:ea typeface="ＭＳ Ｐゴシック" pitchFamily="-1" charset="-128"/>
              </a:rPr>
            </a:br>
            <a:r>
              <a:rPr lang="en-US" dirty="0">
                <a:ea typeface="ＭＳ Ｐゴシック" pitchFamily="-1" charset="-128"/>
              </a:rPr>
              <a:t>differential amplifiers were some other </a:t>
            </a:r>
            <a:br>
              <a:rPr lang="en-US" dirty="0">
                <a:ea typeface="ＭＳ Ｐゴシック" pitchFamily="-1" charset="-128"/>
              </a:rPr>
            </a:br>
            <a:r>
              <a:rPr lang="en-US" dirty="0">
                <a:ea typeface="ＭＳ Ｐゴシック" pitchFamily="-1" charset="-128"/>
              </a:rPr>
              <a:t>circuits we learned to recognize</a:t>
            </a:r>
            <a:endParaRPr lang="en-US" dirty="0"/>
          </a:p>
          <a:p>
            <a:endParaRPr lang="en-US" i="1" dirty="0"/>
          </a:p>
          <a:p>
            <a:endParaRPr lang="en-US" dirty="0"/>
          </a:p>
        </p:txBody>
      </p:sp>
      <p:pic>
        <p:nvPicPr>
          <p:cNvPr id="4" name="Picture 3">
            <a:extLst>
              <a:ext uri="{FF2B5EF4-FFF2-40B4-BE49-F238E27FC236}">
                <a16:creationId xmlns:a16="http://schemas.microsoft.com/office/drawing/2014/main" id="{4592BD5F-D8D5-BE42-B840-F344A73BE1FD}"/>
              </a:ext>
            </a:extLst>
          </p:cNvPr>
          <p:cNvPicPr>
            <a:picLocks noChangeAspect="1"/>
          </p:cNvPicPr>
          <p:nvPr/>
        </p:nvPicPr>
        <p:blipFill>
          <a:blip r:embed="rId2"/>
          <a:stretch>
            <a:fillRect/>
          </a:stretch>
        </p:blipFill>
        <p:spPr>
          <a:xfrm>
            <a:off x="6477000" y="990600"/>
            <a:ext cx="2603500" cy="2057400"/>
          </a:xfrm>
          <a:prstGeom prst="rect">
            <a:avLst/>
          </a:prstGeom>
        </p:spPr>
      </p:pic>
      <p:pic>
        <p:nvPicPr>
          <p:cNvPr id="5" name="Picture 4">
            <a:extLst>
              <a:ext uri="{FF2B5EF4-FFF2-40B4-BE49-F238E27FC236}">
                <a16:creationId xmlns:a16="http://schemas.microsoft.com/office/drawing/2014/main" id="{504FF41B-5121-463F-47AC-0D2E0B9DF17E}"/>
              </a:ext>
            </a:extLst>
          </p:cNvPr>
          <p:cNvPicPr>
            <a:picLocks noChangeAspect="1"/>
          </p:cNvPicPr>
          <p:nvPr/>
        </p:nvPicPr>
        <p:blipFill>
          <a:blip r:embed="rId3"/>
          <a:stretch>
            <a:fillRect/>
          </a:stretch>
        </p:blipFill>
        <p:spPr>
          <a:xfrm>
            <a:off x="6426200" y="2997200"/>
            <a:ext cx="2603500" cy="2603500"/>
          </a:xfrm>
          <a:prstGeom prst="rect">
            <a:avLst/>
          </a:prstGeom>
        </p:spPr>
      </p:pic>
      <p:sp>
        <p:nvSpPr>
          <p:cNvPr id="6" name="TextBox 5">
            <a:extLst>
              <a:ext uri="{FF2B5EF4-FFF2-40B4-BE49-F238E27FC236}">
                <a16:creationId xmlns:a16="http://schemas.microsoft.com/office/drawing/2014/main" id="{199F586B-FA70-BB86-2B54-EC612114DA14}"/>
              </a:ext>
            </a:extLst>
          </p:cNvPr>
          <p:cNvSpPr txBox="1"/>
          <p:nvPr/>
        </p:nvSpPr>
        <p:spPr>
          <a:xfrm>
            <a:off x="6876209" y="5863622"/>
            <a:ext cx="1721998" cy="523220"/>
          </a:xfrm>
          <a:prstGeom prst="rect">
            <a:avLst/>
          </a:prstGeom>
          <a:noFill/>
        </p:spPr>
        <p:txBody>
          <a:bodyPr wrap="square" rtlCol="0">
            <a:spAutoFit/>
          </a:bodyPr>
          <a:lstStyle/>
          <a:p>
            <a:r>
              <a:rPr lang="en-US" sz="1400" dirty="0" err="1"/>
              <a:t>I</a:t>
            </a:r>
            <a:r>
              <a:rPr lang="en-US" sz="1400" baseline="-25000" dirty="0" err="1"/>
              <a:t>out</a:t>
            </a:r>
            <a:r>
              <a:rPr lang="en-US" sz="1400" dirty="0"/>
              <a:t> = I</a:t>
            </a:r>
            <a:r>
              <a:rPr lang="en-US" sz="1400" baseline="-25000" dirty="0"/>
              <a:t>REF</a:t>
            </a:r>
          </a:p>
          <a:p>
            <a:r>
              <a:rPr lang="en-US" sz="1400" dirty="0"/>
              <a:t>Independent of </a:t>
            </a:r>
            <a:r>
              <a:rPr lang="en-US" sz="1400" dirty="0" err="1"/>
              <a:t>V</a:t>
            </a:r>
            <a:r>
              <a:rPr lang="en-US" sz="1400" baseline="-25000" dirty="0" err="1"/>
              <a:t>out</a:t>
            </a:r>
            <a:endParaRPr lang="en-US" sz="1400" baseline="-25000" dirty="0"/>
          </a:p>
        </p:txBody>
      </p:sp>
    </p:spTree>
    <p:extLst>
      <p:ext uri="{BB962C8B-B14F-4D97-AF65-F5344CB8AC3E}">
        <p14:creationId xmlns:p14="http://schemas.microsoft.com/office/powerpoint/2010/main" val="3409608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the </a:t>
            </a:r>
            <a:r>
              <a:rPr lang="en-US" dirty="0" err="1"/>
              <a:t>n</a:t>
            </a:r>
            <a:r>
              <a:rPr lang="en-US" dirty="0"/>
              <a:t>-FET works</a:t>
            </a:r>
          </a:p>
        </p:txBody>
      </p:sp>
      <p:sp>
        <p:nvSpPr>
          <p:cNvPr id="3" name="Content Placeholder 2"/>
          <p:cNvSpPr>
            <a:spLocks noGrp="1"/>
          </p:cNvSpPr>
          <p:nvPr>
            <p:ph idx="1"/>
          </p:nvPr>
        </p:nvSpPr>
        <p:spPr>
          <a:xfrm>
            <a:off x="457200" y="1600200"/>
            <a:ext cx="8229600" cy="5257800"/>
          </a:xfrm>
        </p:spPr>
        <p:txBody>
          <a:bodyPr>
            <a:normAutofit fontScale="92500"/>
          </a:bodyPr>
          <a:lstStyle/>
          <a:p>
            <a:r>
              <a:rPr lang="en-US" sz="2400" dirty="0"/>
              <a:t>Conduction between Source and Drain is controlled by E field between Gate and substrate</a:t>
            </a:r>
          </a:p>
          <a:p>
            <a:pPr lvl="1"/>
            <a:r>
              <a:rPr lang="en-US" sz="2000" dirty="0"/>
              <a:t>Conduction can be bidirectional</a:t>
            </a:r>
          </a:p>
          <a:p>
            <a:pPr lvl="1"/>
            <a:r>
              <a:rPr lang="en-US" sz="2000" dirty="0"/>
              <a:t>4 terminal device, though generally substrate connected to S or D</a:t>
            </a:r>
          </a:p>
          <a:p>
            <a:pPr lvl="1"/>
            <a:r>
              <a:rPr lang="en-US" sz="2000" dirty="0"/>
              <a:t>~zero gate current (</a:t>
            </a:r>
            <a:r>
              <a:rPr lang="en-US" sz="2000" dirty="0" err="1"/>
              <a:t>R</a:t>
            </a:r>
            <a:r>
              <a:rPr lang="en-US" sz="2000" baseline="-25000" dirty="0" err="1"/>
              <a:t>gate</a:t>
            </a:r>
            <a:r>
              <a:rPr lang="en-US" sz="2000" dirty="0"/>
              <a:t> ~10</a:t>
            </a:r>
            <a:r>
              <a:rPr lang="en-US" sz="2000" baseline="30000" dirty="0"/>
              <a:t>14</a:t>
            </a:r>
            <a:r>
              <a:rPr lang="en-US" sz="2000" dirty="0"/>
              <a:t>)</a:t>
            </a:r>
          </a:p>
          <a:p>
            <a:pPr lvl="1"/>
            <a:r>
              <a:rPr lang="en-US" sz="2000" dirty="0">
                <a:hlinkClick r:id="rId3"/>
              </a:rPr>
              <a:t>https://en.wikipedia.org/wiki/Field-effect_transistor</a:t>
            </a:r>
            <a:r>
              <a:rPr lang="en-US" sz="2000" dirty="0"/>
              <a:t> has animations</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r>
              <a:rPr lang="en-US" sz="1800" dirty="0">
                <a:hlinkClick r:id="rId4"/>
              </a:rPr>
              <a:t>https://en.wikipedia.org/wiki/Moore%27s_law#Recent_trends</a:t>
            </a:r>
            <a:r>
              <a:rPr lang="en-US" sz="1800" dirty="0"/>
              <a:t> </a:t>
            </a:r>
          </a:p>
          <a:p>
            <a:pPr lvl="1">
              <a:buNone/>
            </a:pPr>
            <a:endParaRPr lang="en-US" sz="1800" dirty="0"/>
          </a:p>
        </p:txBody>
      </p:sp>
      <p:pic>
        <p:nvPicPr>
          <p:cNvPr id="5" name="Picture 4"/>
          <p:cNvPicPr>
            <a:picLocks noChangeAspect="1"/>
          </p:cNvPicPr>
          <p:nvPr/>
        </p:nvPicPr>
        <p:blipFill>
          <a:blip r:embed="rId5"/>
          <a:stretch>
            <a:fillRect/>
          </a:stretch>
        </p:blipFill>
        <p:spPr>
          <a:xfrm>
            <a:off x="3657600" y="3772852"/>
            <a:ext cx="4724400" cy="2465547"/>
          </a:xfrm>
          <a:prstGeom prst="rect">
            <a:avLst/>
          </a:prstGeom>
        </p:spPr>
      </p:pic>
    </p:spTree>
    <p:extLst>
      <p:ext uri="{BB962C8B-B14F-4D97-AF65-F5344CB8AC3E}">
        <p14:creationId xmlns:p14="http://schemas.microsoft.com/office/powerpoint/2010/main" val="2183499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A87ABD-237A-5A15-8A18-241DAB268D76}"/>
              </a:ext>
            </a:extLst>
          </p:cNvPr>
          <p:cNvPicPr>
            <a:picLocks noChangeAspect="1"/>
          </p:cNvPicPr>
          <p:nvPr/>
        </p:nvPicPr>
        <p:blipFill>
          <a:blip r:embed="rId2"/>
          <a:stretch>
            <a:fillRect/>
          </a:stretch>
        </p:blipFill>
        <p:spPr>
          <a:xfrm>
            <a:off x="685800" y="787120"/>
            <a:ext cx="7772400" cy="5283760"/>
          </a:xfrm>
          <a:prstGeom prst="rect">
            <a:avLst/>
          </a:prstGeom>
        </p:spPr>
      </p:pic>
    </p:spTree>
    <p:extLst>
      <p:ext uri="{BB962C8B-B14F-4D97-AF65-F5344CB8AC3E}">
        <p14:creationId xmlns:p14="http://schemas.microsoft.com/office/powerpoint/2010/main" val="3297500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235422"/>
            <a:ext cx="8991600" cy="6653302"/>
          </a:xfrm>
          <a:prstGeom prst="rect">
            <a:avLst/>
          </a:prstGeom>
        </p:spPr>
      </p:pic>
      <p:sp>
        <p:nvSpPr>
          <p:cNvPr id="2" name="Title 1"/>
          <p:cNvSpPr>
            <a:spLocks noGrp="1"/>
          </p:cNvSpPr>
          <p:nvPr>
            <p:ph type="title"/>
          </p:nvPr>
        </p:nvSpPr>
        <p:spPr>
          <a:xfrm>
            <a:off x="457200" y="-76200"/>
            <a:ext cx="8229600" cy="1143000"/>
          </a:xfrm>
        </p:spPr>
        <p:txBody>
          <a:bodyPr/>
          <a:lstStyle/>
          <a:p>
            <a:r>
              <a:rPr lang="en-US" dirty="0"/>
              <a:t>Diminishing returns</a:t>
            </a:r>
          </a:p>
        </p:txBody>
      </p:sp>
      <p:cxnSp>
        <p:nvCxnSpPr>
          <p:cNvPr id="6" name="Straight Arrow Connector 5">
            <a:extLst>
              <a:ext uri="{FF2B5EF4-FFF2-40B4-BE49-F238E27FC236}">
                <a16:creationId xmlns:a16="http://schemas.microsoft.com/office/drawing/2014/main" id="{AB13E60E-6A57-ED42-95B9-FBE749B78F32}"/>
              </a:ext>
            </a:extLst>
          </p:cNvPr>
          <p:cNvCxnSpPr>
            <a:cxnSpLocks/>
          </p:cNvCxnSpPr>
          <p:nvPr/>
        </p:nvCxnSpPr>
        <p:spPr>
          <a:xfrm>
            <a:off x="8513379" y="6111766"/>
            <a:ext cx="402021"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530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8C5D9E01-30D9-424D-AAE4-694D40EFE382}"/>
              </a:ext>
            </a:extLst>
          </p:cNvPr>
          <p:cNvSpPr>
            <a:spLocks noGrp="1"/>
          </p:cNvSpPr>
          <p:nvPr>
            <p:ph type="title"/>
          </p:nvPr>
        </p:nvSpPr>
        <p:spPr/>
        <p:txBody>
          <a:bodyPr/>
          <a:lstStyle/>
          <a:p>
            <a:r>
              <a:rPr lang="en-US" altLang="en-US" dirty="0"/>
              <a:t>Group Quiz (calculus warmup)</a:t>
            </a:r>
          </a:p>
        </p:txBody>
      </p:sp>
      <p:sp>
        <p:nvSpPr>
          <p:cNvPr id="27650" name="Content Placeholder 2">
            <a:extLst>
              <a:ext uri="{FF2B5EF4-FFF2-40B4-BE49-F238E27FC236}">
                <a16:creationId xmlns:a16="http://schemas.microsoft.com/office/drawing/2014/main" id="{2CE59489-D0CB-534A-A090-CF697436595F}"/>
              </a:ext>
            </a:extLst>
          </p:cNvPr>
          <p:cNvSpPr>
            <a:spLocks noGrp="1"/>
          </p:cNvSpPr>
          <p:nvPr>
            <p:ph idx="1"/>
          </p:nvPr>
        </p:nvSpPr>
        <p:spPr>
          <a:xfrm>
            <a:off x="1393031" y="1066800"/>
            <a:ext cx="5829300" cy="3600450"/>
          </a:xfrm>
        </p:spPr>
        <p:txBody>
          <a:bodyPr/>
          <a:lstStyle/>
          <a:p>
            <a:r>
              <a:rPr lang="en-US" altLang="en-US" dirty="0"/>
              <a:t>Connect a load resistance R</a:t>
            </a:r>
            <a:r>
              <a:rPr lang="en-US" altLang="en-US" baseline="-25000" dirty="0"/>
              <a:t>L</a:t>
            </a:r>
            <a:r>
              <a:rPr lang="en-US" altLang="en-US" dirty="0"/>
              <a:t> to V</a:t>
            </a:r>
            <a:r>
              <a:rPr lang="en-US" altLang="en-US" baseline="-25000" dirty="0"/>
              <a:t>2</a:t>
            </a:r>
            <a:r>
              <a:rPr lang="en-US" altLang="en-US" dirty="0"/>
              <a:t>. What value of R</a:t>
            </a:r>
            <a:r>
              <a:rPr lang="en-US" altLang="en-US" baseline="-25000" dirty="0"/>
              <a:t>L</a:t>
            </a:r>
            <a:r>
              <a:rPr lang="en-US" altLang="en-US" dirty="0"/>
              <a:t> will dissipate the most power?</a:t>
            </a:r>
          </a:p>
          <a:p>
            <a:pPr marL="0" indent="0">
              <a:buNone/>
            </a:pPr>
            <a:endParaRPr lang="en-US" altLang="en-US" dirty="0"/>
          </a:p>
          <a:p>
            <a:endParaRPr lang="en-US" altLang="en-US" dirty="0"/>
          </a:p>
          <a:p>
            <a:endParaRPr lang="en-US" altLang="en-US" dirty="0"/>
          </a:p>
          <a:p>
            <a:endParaRPr lang="en-US" altLang="en-US" dirty="0"/>
          </a:p>
          <a:p>
            <a:endParaRPr lang="en-US" altLang="en-US" dirty="0"/>
          </a:p>
          <a:p>
            <a:r>
              <a:rPr lang="en-US" altLang="en-US" dirty="0"/>
              <a:t>First consider two extreme cases and show the power P</a:t>
            </a:r>
            <a:r>
              <a:rPr lang="en-US" altLang="en-US" baseline="-25000" dirty="0"/>
              <a:t>L</a:t>
            </a:r>
            <a:r>
              <a:rPr lang="en-US" altLang="en-US" dirty="0"/>
              <a:t> is zero when R</a:t>
            </a:r>
            <a:r>
              <a:rPr lang="en-US" altLang="en-US" baseline="-25000" dirty="0"/>
              <a:t>L</a:t>
            </a:r>
            <a:r>
              <a:rPr lang="en-US" altLang="en-US" dirty="0"/>
              <a:t>=0 and R</a:t>
            </a:r>
            <a:r>
              <a:rPr lang="en-US" altLang="en-US" baseline="-25000" dirty="0"/>
              <a:t>L</a:t>
            </a:r>
            <a:r>
              <a:rPr lang="en-US" altLang="en-US" dirty="0"/>
              <a:t> = infinity</a:t>
            </a:r>
          </a:p>
          <a:p>
            <a:r>
              <a:rPr lang="en-US" altLang="en-US" dirty="0"/>
              <a:t>Hint 2: Which circuit above should you use?</a:t>
            </a:r>
          </a:p>
        </p:txBody>
      </p:sp>
      <p:pic>
        <p:nvPicPr>
          <p:cNvPr id="27651" name="Picture 3">
            <a:extLst>
              <a:ext uri="{FF2B5EF4-FFF2-40B4-BE49-F238E27FC236}">
                <a16:creationId xmlns:a16="http://schemas.microsoft.com/office/drawing/2014/main" id="{9E114700-365D-8047-8DAE-E5F53AC62EC0}"/>
              </a:ext>
            </a:extLst>
          </p:cNvPr>
          <p:cNvPicPr>
            <a:picLocks noChangeAspect="1"/>
          </p:cNvPicPr>
          <p:nvPr/>
        </p:nvPicPr>
        <p:blipFill>
          <a:blip r:embed="rId2" cstate="print">
            <a:grayscl/>
            <a:biLevel thresh="50000"/>
            <a:extLst>
              <a:ext uri="{28A0092B-C50C-407E-A947-70E740481C1C}">
                <a14:useLocalDpi xmlns:a14="http://schemas.microsoft.com/office/drawing/2010/main"/>
              </a:ext>
            </a:extLst>
          </a:blip>
          <a:srcRect/>
          <a:stretch>
            <a:fillRect/>
          </a:stretch>
        </p:blipFill>
        <p:spPr bwMode="auto">
          <a:xfrm>
            <a:off x="2400300" y="2514601"/>
            <a:ext cx="3814763" cy="146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12">
            <a:extLst>
              <a:ext uri="{FF2B5EF4-FFF2-40B4-BE49-F238E27FC236}">
                <a16:creationId xmlns:a16="http://schemas.microsoft.com/office/drawing/2014/main" id="{D50BA543-2006-F44C-B824-89DB29C62E6F}"/>
              </a:ext>
            </a:extLst>
          </p:cNvPr>
          <p:cNvSpPr>
            <a:spLocks noChangeAspect="1"/>
          </p:cNvSpPr>
          <p:nvPr/>
        </p:nvSpPr>
        <p:spPr bwMode="auto">
          <a:xfrm>
            <a:off x="4154215" y="3225036"/>
            <a:ext cx="134006" cy="670031"/>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800"/>
          </a:p>
        </p:txBody>
      </p:sp>
      <p:cxnSp>
        <p:nvCxnSpPr>
          <p:cNvPr id="6" name="Straight Connector 5">
            <a:extLst>
              <a:ext uri="{FF2B5EF4-FFF2-40B4-BE49-F238E27FC236}">
                <a16:creationId xmlns:a16="http://schemas.microsoft.com/office/drawing/2014/main" id="{71F9E413-C02B-3D4A-A4F0-7951DDE33739}"/>
              </a:ext>
            </a:extLst>
          </p:cNvPr>
          <p:cNvCxnSpPr/>
          <p:nvPr/>
        </p:nvCxnSpPr>
        <p:spPr bwMode="auto">
          <a:xfrm flipH="1">
            <a:off x="4004441" y="3225035"/>
            <a:ext cx="220718" cy="0"/>
          </a:xfrm>
          <a:prstGeom prst="line">
            <a:avLst/>
          </a:prstGeom>
          <a:ln w="254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E95A0D73-F3C9-DA48-BA6C-D64C726706A5}"/>
              </a:ext>
            </a:extLst>
          </p:cNvPr>
          <p:cNvCxnSpPr/>
          <p:nvPr/>
        </p:nvCxnSpPr>
        <p:spPr bwMode="auto">
          <a:xfrm flipH="1">
            <a:off x="4004441" y="3887186"/>
            <a:ext cx="220718" cy="0"/>
          </a:xfrm>
          <a:prstGeom prst="line">
            <a:avLst/>
          </a:prstGeom>
          <a:ln w="254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76BF2D59-15FE-E14B-A249-2909F0345E4E}"/>
              </a:ext>
            </a:extLst>
          </p:cNvPr>
          <p:cNvSpPr txBox="1"/>
          <p:nvPr/>
        </p:nvSpPr>
        <p:spPr>
          <a:xfrm>
            <a:off x="4253524" y="3415909"/>
            <a:ext cx="436338" cy="369332"/>
          </a:xfrm>
          <a:prstGeom prst="rect">
            <a:avLst/>
          </a:prstGeom>
          <a:noFill/>
        </p:spPr>
        <p:txBody>
          <a:bodyPr wrap="none" rtlCol="0">
            <a:spAutoFit/>
          </a:bodyPr>
          <a:lstStyle/>
          <a:p>
            <a:r>
              <a:rPr lang="en-US" sz="1800" dirty="0">
                <a:solidFill>
                  <a:srgbClr val="FF0000"/>
                </a:solidFill>
              </a:rPr>
              <a:t>R</a:t>
            </a:r>
            <a:r>
              <a:rPr lang="en-US" sz="1800" baseline="-25000" dirty="0">
                <a:solidFill>
                  <a:srgbClr val="FF0000"/>
                </a:solidFill>
              </a:rPr>
              <a:t>L</a:t>
            </a:r>
          </a:p>
        </p:txBody>
      </p:sp>
    </p:spTree>
    <p:extLst>
      <p:ext uri="{BB962C8B-B14F-4D97-AF65-F5344CB8AC3E}">
        <p14:creationId xmlns:p14="http://schemas.microsoft.com/office/powerpoint/2010/main" val="1170759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521A1D9-EEA7-F144-82CF-860E441CCE92}"/>
              </a:ext>
            </a:extLst>
          </p:cNvPr>
          <p:cNvGrpSpPr/>
          <p:nvPr/>
        </p:nvGrpSpPr>
        <p:grpSpPr>
          <a:xfrm>
            <a:off x="5556000" y="1521432"/>
            <a:ext cx="3588000" cy="2920999"/>
            <a:chOff x="5556000" y="3429000"/>
            <a:chExt cx="3588000" cy="2920999"/>
          </a:xfrm>
        </p:grpSpPr>
        <p:pic>
          <p:nvPicPr>
            <p:cNvPr id="10" name="Picture 4">
              <a:extLst>
                <a:ext uri="{FF2B5EF4-FFF2-40B4-BE49-F238E27FC236}">
                  <a16:creationId xmlns:a16="http://schemas.microsoft.com/office/drawing/2014/main" id="{3BEB24DD-9D33-2443-BE20-48A242BBED20}"/>
                </a:ext>
              </a:extLst>
            </p:cNvPr>
            <p:cNvPicPr>
              <a:picLocks noChangeAspect="1"/>
            </p:cNvPicPr>
            <p:nvPr/>
          </p:nvPicPr>
          <p:blipFill>
            <a:blip r:embed="rId2" cstate="print">
              <a:lum bright="16000" contrast="54000"/>
              <a:extLst>
                <a:ext uri="{28A0092B-C50C-407E-A947-70E740481C1C}">
                  <a14:useLocalDpi xmlns:a14="http://schemas.microsoft.com/office/drawing/2010/main"/>
                </a:ext>
              </a:extLst>
            </a:blip>
            <a:srcRect/>
            <a:stretch>
              <a:fillRect/>
            </a:stretch>
          </p:blipFill>
          <p:spPr bwMode="auto">
            <a:xfrm>
              <a:off x="5556000" y="3429000"/>
              <a:ext cx="3587999" cy="2920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5">
              <a:extLst>
                <a:ext uri="{FF2B5EF4-FFF2-40B4-BE49-F238E27FC236}">
                  <a16:creationId xmlns:a16="http://schemas.microsoft.com/office/drawing/2014/main" id="{DFB6484C-3DB6-5440-AB30-9885AB3EB915}"/>
                </a:ext>
              </a:extLst>
            </p:cNvPr>
            <p:cNvSpPr txBox="1">
              <a:spLocks noChangeArrowheads="1"/>
            </p:cNvSpPr>
            <p:nvPr/>
          </p:nvSpPr>
          <p:spPr bwMode="auto">
            <a:xfrm>
              <a:off x="6324600" y="5867400"/>
              <a:ext cx="1007007" cy="46166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latin typeface="Calibri" charset="0"/>
                </a:rPr>
                <a:t>100</a:t>
              </a:r>
              <a:r>
                <a:rPr lang="en-US" dirty="0">
                  <a:latin typeface="Symbol" charset="0"/>
                  <a:cs typeface="Symbol" charset="0"/>
                </a:rPr>
                <a:t>m</a:t>
              </a:r>
              <a:r>
                <a:rPr lang="en-US" dirty="0">
                  <a:latin typeface="Calibri" charset="0"/>
                </a:rPr>
                <a:t>A</a:t>
              </a:r>
            </a:p>
          </p:txBody>
        </p:sp>
        <p:sp>
          <p:nvSpPr>
            <p:cNvPr id="12" name="TextBox 6">
              <a:extLst>
                <a:ext uri="{FF2B5EF4-FFF2-40B4-BE49-F238E27FC236}">
                  <a16:creationId xmlns:a16="http://schemas.microsoft.com/office/drawing/2014/main" id="{0B59D094-8510-7248-B4DF-6526CBF0275D}"/>
                </a:ext>
              </a:extLst>
            </p:cNvPr>
            <p:cNvSpPr txBox="1">
              <a:spLocks noChangeArrowheads="1"/>
            </p:cNvSpPr>
            <p:nvPr/>
          </p:nvSpPr>
          <p:spPr bwMode="auto">
            <a:xfrm>
              <a:off x="7983105" y="5238078"/>
              <a:ext cx="116089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latin typeface="Calibri" charset="0"/>
                </a:rPr>
                <a:t>2N3904</a:t>
              </a:r>
            </a:p>
          </p:txBody>
        </p:sp>
        <p:sp>
          <p:nvSpPr>
            <p:cNvPr id="13" name="TextBox 12">
              <a:extLst>
                <a:ext uri="{FF2B5EF4-FFF2-40B4-BE49-F238E27FC236}">
                  <a16:creationId xmlns:a16="http://schemas.microsoft.com/office/drawing/2014/main" id="{04F7A707-BDC1-8348-96A9-2DBBC3CFAE0F}"/>
                </a:ext>
              </a:extLst>
            </p:cNvPr>
            <p:cNvSpPr txBox="1"/>
            <p:nvPr/>
          </p:nvSpPr>
          <p:spPr>
            <a:xfrm>
              <a:off x="7080000" y="4267200"/>
              <a:ext cx="915635" cy="369332"/>
            </a:xfrm>
            <a:prstGeom prst="rect">
              <a:avLst/>
            </a:prstGeom>
            <a:solidFill>
              <a:schemeClr val="bg1"/>
            </a:solidFill>
          </p:spPr>
          <p:txBody>
            <a:bodyPr wrap="none" rtlCol="0">
              <a:spAutoFit/>
            </a:bodyPr>
            <a:lstStyle/>
            <a:p>
              <a:r>
                <a:rPr lang="en-US" dirty="0"/>
                <a:t>3.5 mA</a:t>
              </a:r>
            </a:p>
          </p:txBody>
        </p:sp>
      </p:grpSp>
      <p:sp>
        <p:nvSpPr>
          <p:cNvPr id="2" name="Content Placeholder 1"/>
          <p:cNvSpPr>
            <a:spLocks noGrp="1"/>
          </p:cNvSpPr>
          <p:nvPr>
            <p:ph idx="1"/>
          </p:nvPr>
        </p:nvSpPr>
        <p:spPr/>
        <p:txBody>
          <a:bodyPr>
            <a:normAutofit fontScale="92500" lnSpcReduction="10000"/>
          </a:bodyPr>
          <a:lstStyle/>
          <a:p>
            <a:r>
              <a:rPr lang="en-US" sz="2400" dirty="0"/>
              <a:t>What are the input and output impedances of this circuit?</a:t>
            </a:r>
          </a:p>
          <a:p>
            <a:pPr lvl="1"/>
            <a:r>
              <a:rPr lang="en-US" sz="2000" dirty="0"/>
              <a:t>What does that mean??</a:t>
            </a:r>
          </a:p>
          <a:p>
            <a:pPr lvl="1"/>
            <a:r>
              <a:rPr lang="en-US" sz="2000" dirty="0"/>
              <a:t>Why should we care?</a:t>
            </a:r>
          </a:p>
          <a:p>
            <a:r>
              <a:rPr lang="en-US" sz="2400" dirty="0"/>
              <a:t>Z</a:t>
            </a:r>
            <a:r>
              <a:rPr lang="en-US" sz="2400" baseline="-25000" dirty="0"/>
              <a:t>in</a:t>
            </a:r>
            <a:r>
              <a:rPr lang="en-US" sz="2400" dirty="0"/>
              <a:t> = V</a:t>
            </a:r>
            <a:r>
              <a:rPr lang="en-US" sz="2400" baseline="-25000" dirty="0"/>
              <a:t>in</a:t>
            </a:r>
            <a:r>
              <a:rPr lang="en-US" sz="2400" dirty="0"/>
              <a:t> / </a:t>
            </a:r>
            <a:r>
              <a:rPr lang="en-US" sz="2400" dirty="0" err="1"/>
              <a:t>I</a:t>
            </a:r>
            <a:r>
              <a:rPr lang="en-US" sz="2400" baseline="-25000" dirty="0" err="1"/>
              <a:t>in</a:t>
            </a:r>
            <a:r>
              <a:rPr lang="en-US" sz="2400" dirty="0"/>
              <a:t> </a:t>
            </a:r>
          </a:p>
          <a:p>
            <a:pPr lvl="1"/>
            <a:r>
              <a:rPr lang="en-US" sz="2000" dirty="0"/>
              <a:t>= 10V/100uA = 10</a:t>
            </a:r>
            <a:r>
              <a:rPr lang="en-US" sz="2000" baseline="30000" dirty="0"/>
              <a:t>(1-(2-6))</a:t>
            </a:r>
            <a:r>
              <a:rPr lang="en-US" sz="2000" dirty="0"/>
              <a:t> V/A</a:t>
            </a:r>
          </a:p>
          <a:p>
            <a:pPr lvl="1"/>
            <a:r>
              <a:rPr lang="en-US" sz="2000" dirty="0"/>
              <a:t>= 10</a:t>
            </a:r>
            <a:r>
              <a:rPr lang="en-US" sz="2000" baseline="30000" dirty="0"/>
              <a:t>5</a:t>
            </a:r>
            <a:r>
              <a:rPr lang="en-US" sz="2000" dirty="0"/>
              <a:t> = 100k</a:t>
            </a:r>
            <a:r>
              <a:rPr lang="en-US" sz="2000" dirty="0">
                <a:latin typeface="Symbol" pitchFamily="2" charset="2"/>
              </a:rPr>
              <a:t>W</a:t>
            </a:r>
            <a:r>
              <a:rPr lang="en-US" sz="2000" dirty="0"/>
              <a:t> </a:t>
            </a:r>
          </a:p>
          <a:p>
            <a:r>
              <a:rPr lang="en-US" sz="2400" dirty="0" err="1"/>
              <a:t>Z</a:t>
            </a:r>
            <a:r>
              <a:rPr lang="en-US" sz="2400" baseline="-25000" dirty="0" err="1"/>
              <a:t>out</a:t>
            </a:r>
            <a:r>
              <a:rPr lang="en-US" sz="2400" dirty="0"/>
              <a:t> = </a:t>
            </a:r>
            <a:r>
              <a:rPr lang="en-US" sz="2400" dirty="0" err="1"/>
              <a:t>V</a:t>
            </a:r>
            <a:r>
              <a:rPr lang="en-US" sz="2400" baseline="-25000" dirty="0" err="1"/>
              <a:t>out</a:t>
            </a:r>
            <a:r>
              <a:rPr lang="en-US" sz="2400" dirty="0"/>
              <a:t> / </a:t>
            </a:r>
            <a:r>
              <a:rPr lang="en-US" sz="2400" dirty="0" err="1"/>
              <a:t>I</a:t>
            </a:r>
            <a:r>
              <a:rPr lang="en-US" sz="2400" baseline="-25000" dirty="0" err="1"/>
              <a:t>out</a:t>
            </a:r>
            <a:r>
              <a:rPr lang="en-US" sz="2400" dirty="0"/>
              <a:t> = 10V/3.5mA = 2.9k</a:t>
            </a:r>
            <a:r>
              <a:rPr lang="en-US" sz="2400" dirty="0">
                <a:latin typeface="Symbol" pitchFamily="2" charset="2"/>
              </a:rPr>
              <a:t>W</a:t>
            </a:r>
            <a:r>
              <a:rPr lang="en-US" sz="2400" dirty="0"/>
              <a:t> </a:t>
            </a:r>
          </a:p>
          <a:p>
            <a:r>
              <a:rPr lang="en-US" sz="2400" dirty="0"/>
              <a:t>More circuit characteristics:</a:t>
            </a:r>
          </a:p>
          <a:p>
            <a:r>
              <a:rPr lang="en-US" sz="2400" dirty="0"/>
              <a:t>Voltage gain = </a:t>
            </a:r>
            <a:r>
              <a:rPr lang="en-US" sz="2400" dirty="0" err="1"/>
              <a:t>V</a:t>
            </a:r>
            <a:r>
              <a:rPr lang="en-US" sz="2400" baseline="-25000" dirty="0" err="1"/>
              <a:t>out</a:t>
            </a:r>
            <a:r>
              <a:rPr lang="en-US" sz="2400" dirty="0"/>
              <a:t> / V</a:t>
            </a:r>
            <a:r>
              <a:rPr lang="en-US" sz="2400" baseline="-25000" dirty="0"/>
              <a:t>in </a:t>
            </a:r>
            <a:r>
              <a:rPr lang="en-US" sz="2400" dirty="0"/>
              <a:t>= 1</a:t>
            </a:r>
          </a:p>
          <a:p>
            <a:pPr lvl="1"/>
            <a:r>
              <a:rPr lang="en-US" dirty="0"/>
              <a:t>Or?? 10V on R1 </a:t>
            </a:r>
            <a:r>
              <a:rPr lang="en-US" dirty="0">
                <a:sym typeface="Wingdings" pitchFamily="2" charset="2"/>
              </a:rPr>
              <a:t>makes </a:t>
            </a:r>
            <a:r>
              <a:rPr lang="en-US" dirty="0" err="1">
                <a:sym typeface="Wingdings" pitchFamily="2" charset="2"/>
              </a:rPr>
              <a:t>Vc</a:t>
            </a:r>
            <a:r>
              <a:rPr lang="en-US" dirty="0">
                <a:sym typeface="Wingdings" pitchFamily="2" charset="2"/>
              </a:rPr>
              <a:t>  ~0.3; 0V on R1 makes </a:t>
            </a:r>
            <a:r>
              <a:rPr lang="en-US" dirty="0" err="1">
                <a:sym typeface="Wingdings" pitchFamily="2" charset="2"/>
              </a:rPr>
              <a:t>Vc</a:t>
            </a:r>
            <a:r>
              <a:rPr lang="en-US" dirty="0">
                <a:sym typeface="Wingdings" pitchFamily="2" charset="2"/>
              </a:rPr>
              <a:t> 10V</a:t>
            </a:r>
            <a:endParaRPr lang="en-US" dirty="0"/>
          </a:p>
          <a:p>
            <a:r>
              <a:rPr lang="en-US" sz="2400" dirty="0"/>
              <a:t>Power gain = P</a:t>
            </a:r>
            <a:r>
              <a:rPr lang="en-US" sz="2400" baseline="-25000" dirty="0"/>
              <a:t>out</a:t>
            </a:r>
            <a:r>
              <a:rPr lang="en-US" sz="2400" dirty="0"/>
              <a:t> / P</a:t>
            </a:r>
            <a:r>
              <a:rPr lang="en-US" sz="2400" baseline="-25000" dirty="0"/>
              <a:t>in</a:t>
            </a:r>
            <a:r>
              <a:rPr lang="en-US" sz="2400" dirty="0"/>
              <a:t> = (Z</a:t>
            </a:r>
            <a:r>
              <a:rPr lang="en-US" sz="2400" baseline="-25000" dirty="0"/>
              <a:t>in</a:t>
            </a:r>
            <a:r>
              <a:rPr lang="en-US" sz="2400" dirty="0"/>
              <a:t>/</a:t>
            </a:r>
            <a:r>
              <a:rPr lang="en-US" sz="2400" dirty="0" err="1"/>
              <a:t>Z</a:t>
            </a:r>
            <a:r>
              <a:rPr lang="en-US" sz="2400" baseline="-25000" dirty="0" err="1"/>
              <a:t>out</a:t>
            </a:r>
            <a:r>
              <a:rPr lang="en-US" sz="2400" dirty="0"/>
              <a:t>) = 100K/2.9K ~33</a:t>
            </a:r>
          </a:p>
          <a:p>
            <a:r>
              <a:rPr lang="en-US" sz="2400" dirty="0"/>
              <a:t>So </a:t>
            </a:r>
            <a:r>
              <a:rPr lang="en-US" sz="2400" b="1" dirty="0"/>
              <a:t>this circuit amplifies power by lowering Z, it is a thus a “trans-impedance amplifier” </a:t>
            </a:r>
          </a:p>
        </p:txBody>
      </p:sp>
      <p:sp>
        <p:nvSpPr>
          <p:cNvPr id="3" name="Title 2"/>
          <p:cNvSpPr>
            <a:spLocks noGrp="1"/>
          </p:cNvSpPr>
          <p:nvPr>
            <p:ph type="title"/>
          </p:nvPr>
        </p:nvSpPr>
        <p:spPr/>
        <p:txBody>
          <a:bodyPr/>
          <a:lstStyle/>
          <a:p>
            <a:r>
              <a:rPr lang="en-US" dirty="0"/>
              <a:t>Transistor Switch &amp; Impedances</a:t>
            </a:r>
          </a:p>
        </p:txBody>
      </p:sp>
    </p:spTree>
    <p:extLst>
      <p:ext uri="{BB962C8B-B14F-4D97-AF65-F5344CB8AC3E}">
        <p14:creationId xmlns:p14="http://schemas.microsoft.com/office/powerpoint/2010/main" val="148246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en-US" dirty="0">
                <a:ea typeface="ＭＳ Ｐゴシック" charset="0"/>
              </a:rPr>
              <a:t>Capacitors in Detail</a:t>
            </a:r>
          </a:p>
        </p:txBody>
      </p:sp>
      <mc:AlternateContent xmlns:mc="http://schemas.openxmlformats.org/markup-compatibility/2006" xmlns:a14="http://schemas.microsoft.com/office/drawing/2010/main">
        <mc:Choice Requires="a14">
          <p:sp>
            <p:nvSpPr>
              <p:cNvPr id="17410" name="Rectangle 3"/>
              <p:cNvSpPr>
                <a:spLocks noGrp="1" noChangeArrowheads="1"/>
              </p:cNvSpPr>
              <p:nvPr>
                <p:ph type="body" idx="1"/>
              </p:nvPr>
            </p:nvSpPr>
            <p:spPr>
              <a:xfrm>
                <a:off x="457200" y="1137224"/>
                <a:ext cx="8382000" cy="5720776"/>
              </a:xfrm>
            </p:spPr>
            <p:txBody>
              <a:bodyPr>
                <a:normAutofit lnSpcReduction="10000"/>
              </a:bodyPr>
              <a:lstStyle/>
              <a:p>
                <a:r>
                  <a:rPr lang="en-US" altLang="en-US" dirty="0"/>
                  <a:t>Capacitors store (integrate) charge</a:t>
                </a:r>
              </a:p>
              <a:p>
                <a:r>
                  <a:rPr lang="en-US" altLang="en-US" dirty="0"/>
                  <a:t>That makes circuits with them nonlinear, dependent on the past</a:t>
                </a:r>
              </a:p>
              <a:p>
                <a:pPr eaLnBrk="1" hangingPunct="1"/>
                <a:r>
                  <a:rPr lang="en-US" dirty="0">
                    <a:ea typeface="ＭＳ Ｐゴシック" charset="0"/>
                  </a:rPr>
                  <a:t>Differentiate both sides of the static description:</a:t>
                </a:r>
              </a:p>
              <a:p>
                <a:pPr lvl="1">
                  <a:buNone/>
                </a:pPr>
                <a:r>
                  <a:rPr lang="en-US" sz="2400" dirty="0">
                    <a:ea typeface="ＭＳ Ｐゴシック" charset="0"/>
                    <a:sym typeface="Symbol" charset="0"/>
                  </a:rPr>
                  <a:t>					</a:t>
                </a:r>
                <a:r>
                  <a:rPr lang="en-US"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𝑑𝑄</m:t>
                        </m:r>
                      </m:num>
                      <m:den>
                        <m:r>
                          <a:rPr lang="en-US" sz="2800" i="1">
                            <a:latin typeface="Cambria Math" panose="02040503050406030204" pitchFamily="18" charset="0"/>
                          </a:rPr>
                          <m:t>𝑑𝑡</m:t>
                        </m:r>
                      </m:den>
                    </m:f>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𝐶</m:t>
                    </m:r>
                    <m:f>
                      <m:fPr>
                        <m:ctrlPr>
                          <a:rPr lang="en-US" sz="2800" i="1">
                            <a:latin typeface="Cambria Math" panose="02040503050406030204" pitchFamily="18" charset="0"/>
                          </a:rPr>
                        </m:ctrlPr>
                      </m:fPr>
                      <m:num>
                        <m:r>
                          <a:rPr lang="en-US" sz="2800" i="1">
                            <a:latin typeface="Cambria Math" panose="02040503050406030204" pitchFamily="18" charset="0"/>
                          </a:rPr>
                          <m:t>𝑑𝑉</m:t>
                        </m:r>
                      </m:num>
                      <m:den>
                        <m:r>
                          <a:rPr lang="en-US" sz="2800" i="1">
                            <a:latin typeface="Cambria Math" panose="02040503050406030204" pitchFamily="18" charset="0"/>
                          </a:rPr>
                          <m:t>𝑑𝑡</m:t>
                        </m:r>
                      </m:den>
                    </m:f>
                  </m:oMath>
                </a14:m>
                <a:endParaRPr lang="en-US" dirty="0"/>
              </a:p>
              <a:p>
                <a:pPr lvl="1" eaLnBrk="1" hangingPunct="1">
                  <a:buFontTx/>
                  <a:buNone/>
                </a:pPr>
                <a:endParaRPr lang="en-US" sz="2400" dirty="0">
                  <a:ea typeface="ＭＳ Ｐゴシック" charset="0"/>
                </a:endParaRPr>
              </a:p>
              <a:p>
                <a:pPr lvl="1" eaLnBrk="1" hangingPunct="1">
                  <a:buFontTx/>
                  <a:buNone/>
                </a:pPr>
                <a:r>
                  <a:rPr lang="en-US" sz="2400" i="1" dirty="0">
                    <a:ea typeface="ＭＳ Ｐゴシック" charset="0"/>
                  </a:rPr>
                  <a:t>Look strangely familiar?</a:t>
                </a:r>
              </a:p>
              <a:p>
                <a:pPr lvl="1" eaLnBrk="1" hangingPunct="1">
                  <a:buFontTx/>
                  <a:buNone/>
                </a:pPr>
                <a:endParaRPr lang="en-US" sz="2400" i="1" dirty="0">
                  <a:ea typeface="ＭＳ Ｐゴシック" charset="0"/>
                </a:endParaRPr>
              </a:p>
              <a:p>
                <a:pPr eaLnBrk="1" hangingPunct="1"/>
                <a:r>
                  <a:rPr lang="en-US" sz="2800" dirty="0">
                    <a:ea typeface="ＭＳ Ｐゴシック" charset="0"/>
                  </a:rPr>
                  <a:t>How do you convert this </a:t>
                </a:r>
                <a:r>
                  <a:rPr lang="en-US" sz="2800" i="1" dirty="0">
                    <a:ea typeface="ＭＳ Ｐゴシック" charset="0"/>
                  </a:rPr>
                  <a:t>differential equation</a:t>
                </a:r>
                <a:r>
                  <a:rPr lang="en-US" sz="2800" dirty="0">
                    <a:ea typeface="ＭＳ Ｐゴシック" charset="0"/>
                  </a:rPr>
                  <a:t> into an algebraic equation?? </a:t>
                </a:r>
              </a:p>
              <a:p>
                <a:pPr lvl="1" eaLnBrk="1" hangingPunct="1"/>
                <a:r>
                  <a:rPr lang="en-US" sz="2400" dirty="0">
                    <a:ea typeface="ＭＳ Ｐゴシック" charset="0"/>
                  </a:rPr>
                  <a:t>What if </a:t>
                </a:r>
                <a:r>
                  <a:rPr lang="en-US" sz="2400" dirty="0" err="1">
                    <a:ea typeface="ＭＳ Ｐゴシック" charset="0"/>
                  </a:rPr>
                  <a:t>dV</a:t>
                </a:r>
                <a:r>
                  <a:rPr lang="en-US" sz="2400" dirty="0">
                    <a:ea typeface="ＭＳ Ｐゴシック" charset="0"/>
                  </a:rPr>
                  <a:t>(t)/dt = </a:t>
                </a:r>
                <a:r>
                  <a:rPr lang="en-US" sz="2400" dirty="0" err="1">
                    <a:latin typeface="Symbol" pitchFamily="2" charset="2"/>
                    <a:ea typeface="ＭＳ Ｐゴシック" charset="0"/>
                  </a:rPr>
                  <a:t>l</a:t>
                </a:r>
                <a:r>
                  <a:rPr lang="en-US" sz="2400" dirty="0" err="1">
                    <a:ea typeface="ＭＳ Ｐゴシック" charset="0"/>
                  </a:rPr>
                  <a:t>V</a:t>
                </a:r>
                <a:r>
                  <a:rPr lang="en-US" sz="2400" dirty="0">
                    <a:ea typeface="ＭＳ Ｐゴシック" charset="0"/>
                  </a:rPr>
                  <a:t>(t)? Are there functions such that differentiating has the same effect as multiplying (scaling or shifting)?</a:t>
                </a:r>
              </a:p>
            </p:txBody>
          </p:sp>
        </mc:Choice>
        <mc:Fallback xmlns="">
          <p:sp>
            <p:nvSpPr>
              <p:cNvPr id="17410" name="Rectangle 3"/>
              <p:cNvSpPr>
                <a:spLocks noGrp="1" noRot="1" noChangeAspect="1" noMove="1" noResize="1" noEditPoints="1" noAdjustHandles="1" noChangeArrowheads="1" noChangeShapeType="1" noTextEdit="1"/>
              </p:cNvSpPr>
              <p:nvPr>
                <p:ph type="body" idx="1"/>
              </p:nvPr>
            </p:nvSpPr>
            <p:spPr>
              <a:xfrm>
                <a:off x="457200" y="1137224"/>
                <a:ext cx="8382000" cy="5720776"/>
              </a:xfrm>
              <a:blipFill>
                <a:blip r:embed="rId3"/>
                <a:stretch>
                  <a:fillRect l="-1364" t="-1552"/>
                </a:stretch>
              </a:blipFill>
            </p:spPr>
            <p:txBody>
              <a:bodyPr/>
              <a:lstStyle/>
              <a:p>
                <a:r>
                  <a:rPr lang="en-US">
                    <a:noFill/>
                  </a:rPr>
                  <a:t> </a:t>
                </a:r>
              </a:p>
            </p:txBody>
          </p:sp>
        </mc:Fallback>
      </mc:AlternateContent>
      <p:sp>
        <p:nvSpPr>
          <p:cNvPr id="17411" name="Rectangle 4"/>
          <p:cNvSpPr>
            <a:spLocks noChangeArrowheads="1"/>
          </p:cNvSpPr>
          <p:nvPr/>
        </p:nvSpPr>
        <p:spPr bwMode="auto">
          <a:xfrm>
            <a:off x="5104776" y="2659026"/>
            <a:ext cx="1286507" cy="734919"/>
          </a:xfrm>
          <a:prstGeom prst="rect">
            <a:avLst/>
          </a:prstGeom>
          <a:noFill/>
          <a:ln w="25400">
            <a:solidFill>
              <a:srgbClr val="FF66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EF5C5355-686F-864C-AEEA-AEF12D5ED104}"/>
              </a:ext>
            </a:extLst>
          </p:cNvPr>
          <p:cNvGrpSpPr/>
          <p:nvPr/>
        </p:nvGrpSpPr>
        <p:grpSpPr>
          <a:xfrm>
            <a:off x="6439944" y="2635672"/>
            <a:ext cx="2494723" cy="1967949"/>
            <a:chOff x="6496877" y="2876845"/>
            <a:chExt cx="2494723" cy="1967949"/>
          </a:xfrm>
        </p:grpSpPr>
        <p:cxnSp>
          <p:nvCxnSpPr>
            <p:cNvPr id="5" name="Straight Arrow Connector 4">
              <a:extLst>
                <a:ext uri="{FF2B5EF4-FFF2-40B4-BE49-F238E27FC236}">
                  <a16:creationId xmlns:a16="http://schemas.microsoft.com/office/drawing/2014/main" id="{515EA409-DB78-1741-B00B-6F3099FCB050}"/>
                </a:ext>
              </a:extLst>
            </p:cNvPr>
            <p:cNvCxnSpPr/>
            <p:nvPr/>
          </p:nvCxnSpPr>
          <p:spPr>
            <a:xfrm flipV="1">
              <a:off x="6904382" y="2976237"/>
              <a:ext cx="0" cy="186855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177D7E5D-DEB3-614B-A75B-5F1C4B98C619}"/>
                </a:ext>
              </a:extLst>
            </p:cNvPr>
            <p:cNvCxnSpPr>
              <a:cxnSpLocks/>
            </p:cNvCxnSpPr>
            <p:nvPr/>
          </p:nvCxnSpPr>
          <p:spPr>
            <a:xfrm flipV="1">
              <a:off x="6496877" y="4450889"/>
              <a:ext cx="2037523"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AAC511B-FAFC-4F43-9FC1-A0294D8D8758}"/>
                </a:ext>
              </a:extLst>
            </p:cNvPr>
            <p:cNvSpPr txBox="1"/>
            <p:nvPr/>
          </p:nvSpPr>
          <p:spPr>
            <a:xfrm>
              <a:off x="6904382" y="2876845"/>
              <a:ext cx="269626" cy="461665"/>
            </a:xfrm>
            <a:prstGeom prst="rect">
              <a:avLst/>
            </a:prstGeom>
            <a:noFill/>
          </p:spPr>
          <p:txBody>
            <a:bodyPr wrap="none" rtlCol="0">
              <a:spAutoFit/>
            </a:bodyPr>
            <a:lstStyle/>
            <a:p>
              <a:r>
                <a:rPr lang="en-US" sz="2400" i="1" dirty="0" err="1">
                  <a:latin typeface="Times New Roman" panose="02020603050405020304" pitchFamily="18" charset="0"/>
                  <a:cs typeface="Times New Roman" panose="02020603050405020304" pitchFamily="18" charset="0"/>
                </a:rPr>
                <a:t>i</a:t>
              </a:r>
              <a:endParaRPr lang="en-US" sz="24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361B856-7778-D344-B031-BB8C5FA18FF3}"/>
                    </a:ext>
                  </a:extLst>
                </p:cNvPr>
                <p:cNvSpPr/>
                <p:nvPr/>
              </p:nvSpPr>
              <p:spPr>
                <a:xfrm>
                  <a:off x="8469406" y="4131827"/>
                  <a:ext cx="522194"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𝑑𝑉</m:t>
                            </m:r>
                          </m:num>
                          <m:den>
                            <m:r>
                              <a:rPr lang="en-US" i="1">
                                <a:latin typeface="Cambria Math" panose="02040503050406030204" pitchFamily="18" charset="0"/>
                              </a:rPr>
                              <m:t>𝑑𝑡</m:t>
                            </m:r>
                          </m:den>
                        </m:f>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0" name="Rectangle 9">
                  <a:extLst>
                    <a:ext uri="{FF2B5EF4-FFF2-40B4-BE49-F238E27FC236}">
                      <a16:creationId xmlns:a16="http://schemas.microsoft.com/office/drawing/2014/main" id="{C361B856-7778-D344-B031-BB8C5FA18FF3}"/>
                    </a:ext>
                  </a:extLst>
                </p:cNvPr>
                <p:cNvSpPr>
                  <a:spLocks noRot="1" noChangeAspect="1" noMove="1" noResize="1" noEditPoints="1" noAdjustHandles="1" noChangeArrowheads="1" noChangeShapeType="1" noTextEdit="1"/>
                </p:cNvSpPr>
                <p:nvPr/>
              </p:nvSpPr>
              <p:spPr>
                <a:xfrm>
                  <a:off x="8469406" y="4131827"/>
                  <a:ext cx="522194" cy="618246"/>
                </a:xfrm>
                <a:prstGeom prst="rect">
                  <a:avLst/>
                </a:prstGeom>
                <a:blipFill>
                  <a:blip r:embed="rId4"/>
                  <a:stretch>
                    <a:fillRect l="-4878" r="-9756" b="-34694"/>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92DAB74D-BFAF-CB4E-B20B-7C7B8F2519DB}"/>
                </a:ext>
              </a:extLst>
            </p:cNvPr>
            <p:cNvCxnSpPr/>
            <p:nvPr/>
          </p:nvCxnSpPr>
          <p:spPr>
            <a:xfrm flipV="1">
              <a:off x="6496877" y="3246177"/>
              <a:ext cx="1659836" cy="1598617"/>
            </a:xfrm>
            <a:prstGeom prst="line">
              <a:avLst/>
            </a:prstGeom>
            <a:ln>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30B54534-36DA-2B4B-BAAE-39F978B4E801}"/>
                </a:ext>
              </a:extLst>
            </p:cNvPr>
            <p:cNvSpPr txBox="1"/>
            <p:nvPr/>
          </p:nvSpPr>
          <p:spPr>
            <a:xfrm>
              <a:off x="7550813" y="3686090"/>
              <a:ext cx="110959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Slope = </a:t>
              </a:r>
              <a:r>
                <a:rPr lang="en-US" i="1" dirty="0">
                  <a:latin typeface="Times New Roman" panose="02020603050405020304" pitchFamily="18" charset="0"/>
                  <a:cs typeface="Times New Roman" panose="02020603050405020304" pitchFamily="18" charset="0"/>
                </a:rPr>
                <a:t>C</a:t>
              </a:r>
            </a:p>
          </p:txBody>
        </p:sp>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7D231A2-A3C8-4748-82BF-A152AB4845D6}"/>
                  </a:ext>
                </a:extLst>
              </p:cNvPr>
              <p:cNvSpPr/>
              <p:nvPr/>
            </p:nvSpPr>
            <p:spPr>
              <a:xfrm>
                <a:off x="1722566" y="2866504"/>
                <a:ext cx="128650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𝑄</m:t>
                      </m:r>
                      <m:r>
                        <a:rPr lang="en-US" sz="2400" i="0">
                          <a:latin typeface="Cambria Math" panose="02040503050406030204" pitchFamily="18" charset="0"/>
                        </a:rPr>
                        <m:t>≝</m:t>
                      </m:r>
                      <m:r>
                        <a:rPr lang="en-US" sz="2400" i="1">
                          <a:latin typeface="Cambria Math" panose="02040503050406030204" pitchFamily="18" charset="0"/>
                        </a:rPr>
                        <m:t>𝐶𝑉</m:t>
                      </m:r>
                    </m:oMath>
                  </m:oMathPara>
                </a14:m>
                <a:endParaRPr lang="en-US" sz="2400" dirty="0">
                  <a:latin typeface="Times New Roman" panose="02020603050405020304" pitchFamily="18" charset="0"/>
                  <a:cs typeface="Times New Roman" panose="02020603050405020304" pitchFamily="18" charset="0"/>
                </a:endParaRPr>
              </a:p>
            </p:txBody>
          </p:sp>
        </mc:Choice>
        <mc:Fallback xmlns="">
          <p:sp>
            <p:nvSpPr>
              <p:cNvPr id="14" name="Rectangle 13">
                <a:extLst>
                  <a:ext uri="{FF2B5EF4-FFF2-40B4-BE49-F238E27FC236}">
                    <a16:creationId xmlns:a16="http://schemas.microsoft.com/office/drawing/2014/main" id="{47D231A2-A3C8-4748-82BF-A152AB4845D6}"/>
                  </a:ext>
                </a:extLst>
              </p:cNvPr>
              <p:cNvSpPr>
                <a:spLocks noRot="1" noChangeAspect="1" noMove="1" noResize="1" noEditPoints="1" noAdjustHandles="1" noChangeArrowheads="1" noChangeShapeType="1" noTextEdit="1"/>
              </p:cNvSpPr>
              <p:nvPr/>
            </p:nvSpPr>
            <p:spPr>
              <a:xfrm>
                <a:off x="1722566" y="2866504"/>
                <a:ext cx="1286506" cy="461665"/>
              </a:xfrm>
              <a:prstGeom prst="rect">
                <a:avLst/>
              </a:prstGeom>
              <a:blipFill>
                <a:blip r:embed="rId5"/>
                <a:stretch>
                  <a:fillRect b="-10811"/>
                </a:stretch>
              </a:blipFill>
            </p:spPr>
            <p:txBody>
              <a:bodyPr/>
              <a:lstStyle/>
              <a:p>
                <a:r>
                  <a:rPr lang="en-US">
                    <a:noFill/>
                  </a:rPr>
                  <a:t> </a:t>
                </a:r>
              </a:p>
            </p:txBody>
          </p:sp>
        </mc:Fallback>
      </mc:AlternateContent>
    </p:spTree>
    <p:extLst>
      <p:ext uri="{BB962C8B-B14F-4D97-AF65-F5344CB8AC3E}">
        <p14:creationId xmlns:p14="http://schemas.microsoft.com/office/powerpoint/2010/main" val="244770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0">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410">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4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uiExpand="1" build="p" bldLvl="2"/>
      <p:bldP spid="17411" grpId="0" animBg="1"/>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E8F5D6-044E-8D48-B4C5-A72AC3B6EB8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64505" y="3176336"/>
            <a:ext cx="4322131" cy="3681663"/>
          </a:xfrm>
          <a:prstGeom prst="rect">
            <a:avLst/>
          </a:prstGeom>
        </p:spPr>
      </p:pic>
      <p:sp>
        <p:nvSpPr>
          <p:cNvPr id="19458" name="Title 1">
            <a:extLst>
              <a:ext uri="{FF2B5EF4-FFF2-40B4-BE49-F238E27FC236}">
                <a16:creationId xmlns:a16="http://schemas.microsoft.com/office/drawing/2014/main" id="{1AE7A492-F54C-2441-B05D-92D76F47895E}"/>
              </a:ext>
            </a:extLst>
          </p:cNvPr>
          <p:cNvSpPr>
            <a:spLocks noGrp="1" noChangeArrowheads="1"/>
          </p:cNvSpPr>
          <p:nvPr>
            <p:ph type="title"/>
          </p:nvPr>
        </p:nvSpPr>
        <p:spPr>
          <a:xfrm>
            <a:off x="381000" y="76200"/>
            <a:ext cx="8153400" cy="1143000"/>
          </a:xfrm>
        </p:spPr>
        <p:txBody>
          <a:bodyPr/>
          <a:lstStyle/>
          <a:p>
            <a:r>
              <a:rPr lang="en-US" altLang="en-US" dirty="0"/>
              <a:t>What’s the current? 	</a:t>
            </a:r>
          </a:p>
        </p:txBody>
      </p:sp>
      <p:sp>
        <p:nvSpPr>
          <p:cNvPr id="3" name="Content Placeholder 2">
            <a:extLst>
              <a:ext uri="{FF2B5EF4-FFF2-40B4-BE49-F238E27FC236}">
                <a16:creationId xmlns:a16="http://schemas.microsoft.com/office/drawing/2014/main" id="{8601CA77-4F21-5A4B-85F7-032CD697B82A}"/>
              </a:ext>
            </a:extLst>
          </p:cNvPr>
          <p:cNvSpPr>
            <a:spLocks noGrp="1" noChangeArrowheads="1"/>
          </p:cNvSpPr>
          <p:nvPr>
            <p:ph idx="1"/>
          </p:nvPr>
        </p:nvSpPr>
        <p:spPr>
          <a:xfrm>
            <a:off x="685800" y="1295400"/>
            <a:ext cx="8153400" cy="5562600"/>
          </a:xfrm>
        </p:spPr>
        <p:txBody>
          <a:bodyPr/>
          <a:lstStyle/>
          <a:p>
            <a:r>
              <a:rPr lang="en-US" altLang="en-US" dirty="0"/>
              <a:t>If V(t) = V</a:t>
            </a:r>
            <a:r>
              <a:rPr lang="en-US" altLang="en-US" baseline="-25000" dirty="0"/>
              <a:t>0</a:t>
            </a:r>
            <a:r>
              <a:rPr lang="en-US" altLang="en-US" dirty="0"/>
              <a:t> then </a:t>
            </a:r>
            <a:r>
              <a:rPr lang="en-US" altLang="en-US" dirty="0" err="1"/>
              <a:t>i</a:t>
            </a:r>
            <a:r>
              <a:rPr lang="en-US" altLang="en-US" dirty="0"/>
              <a:t>=0 after the capacitor</a:t>
            </a:r>
            <a:br>
              <a:rPr lang="en-US" altLang="en-US" dirty="0"/>
            </a:br>
            <a:r>
              <a:rPr lang="en-US" altLang="en-US" dirty="0"/>
              <a:t>charges to V</a:t>
            </a:r>
            <a:r>
              <a:rPr lang="en-US" altLang="en-US" baseline="-25000" dirty="0"/>
              <a:t>0,</a:t>
            </a:r>
            <a:r>
              <a:rPr lang="en-US" altLang="en-US" dirty="0"/>
              <a:t> </a:t>
            </a:r>
            <a:r>
              <a:rPr lang="en-US" altLang="en-US" dirty="0" err="1"/>
              <a:t>ie</a:t>
            </a:r>
            <a:r>
              <a:rPr lang="en-US" altLang="en-US" dirty="0"/>
              <a:t>. </a:t>
            </a:r>
            <a:r>
              <a:rPr lang="en-US" altLang="en-US" dirty="0" err="1"/>
              <a:t>dV</a:t>
            </a:r>
            <a:r>
              <a:rPr lang="en-US" altLang="en-US" dirty="0"/>
              <a:t>(t)/dt=0V(t) </a:t>
            </a:r>
            <a:r>
              <a:rPr lang="en-US" altLang="en-US" dirty="0">
                <a:sym typeface="Wingdings" pitchFamily="2" charset="2"/>
              </a:rPr>
              <a:t> V= V</a:t>
            </a:r>
            <a:r>
              <a:rPr lang="en-US" altLang="en-US" baseline="-25000" dirty="0">
                <a:sym typeface="Wingdings" pitchFamily="2" charset="2"/>
              </a:rPr>
              <a:t>0</a:t>
            </a:r>
            <a:r>
              <a:rPr lang="en-US" altLang="en-US" dirty="0">
                <a:sym typeface="Wingdings" pitchFamily="2" charset="2"/>
              </a:rPr>
              <a:t> = const is a solution, albeit a boring one</a:t>
            </a:r>
            <a:endParaRPr lang="en-US" altLang="en-US" baseline="-25000" dirty="0"/>
          </a:p>
          <a:p>
            <a:r>
              <a:rPr lang="en-US" altLang="en-US" dirty="0"/>
              <a:t>If V(t) = V</a:t>
            </a:r>
            <a:r>
              <a:rPr lang="en-US" altLang="en-US" baseline="-25000" dirty="0"/>
              <a:t>0</a:t>
            </a:r>
            <a:r>
              <a:rPr lang="en-US" altLang="en-US" dirty="0"/>
              <a:t>cos(</a:t>
            </a:r>
            <a:r>
              <a:rPr lang="en-US" altLang="en-US" dirty="0" err="1">
                <a:latin typeface="Symbol" pitchFamily="2" charset="2"/>
              </a:rPr>
              <a:t>w</a:t>
            </a:r>
            <a:r>
              <a:rPr lang="en-US" altLang="en-US" dirty="0" err="1"/>
              <a:t>t</a:t>
            </a:r>
            <a:r>
              <a:rPr lang="en-US" altLang="en-US" dirty="0"/>
              <a:t>), then </a:t>
            </a:r>
          </a:p>
          <a:p>
            <a:r>
              <a:rPr lang="en-US" altLang="en-US" dirty="0" err="1"/>
              <a:t>i</a:t>
            </a:r>
            <a:r>
              <a:rPr lang="en-US" altLang="en-US" dirty="0"/>
              <a:t> = </a:t>
            </a:r>
            <a:r>
              <a:rPr lang="en-US" altLang="en-US" dirty="0" err="1"/>
              <a:t>CdV</a:t>
            </a:r>
            <a:r>
              <a:rPr lang="en-US" altLang="en-US" dirty="0"/>
              <a:t>/dt = -</a:t>
            </a:r>
            <a:r>
              <a:rPr lang="en-US" altLang="en-US" dirty="0" err="1"/>
              <a:t>C</a:t>
            </a:r>
            <a:r>
              <a:rPr lang="en-US" altLang="en-US" dirty="0" err="1">
                <a:latin typeface="Symbol" pitchFamily="2" charset="2"/>
              </a:rPr>
              <a:t>w</a:t>
            </a:r>
            <a:r>
              <a:rPr lang="en-US" altLang="en-US" dirty="0" err="1"/>
              <a:t>sin</a:t>
            </a:r>
            <a:r>
              <a:rPr lang="en-US" altLang="en-US" dirty="0"/>
              <a:t>(</a:t>
            </a:r>
            <a:r>
              <a:rPr lang="en-US" altLang="en-US" dirty="0" err="1">
                <a:latin typeface="Symbol" pitchFamily="2" charset="2"/>
              </a:rPr>
              <a:t>w</a:t>
            </a:r>
            <a:r>
              <a:rPr lang="en-US" altLang="en-US" dirty="0" err="1"/>
              <a:t>t</a:t>
            </a:r>
            <a:r>
              <a:rPr lang="en-US" altLang="en-US" dirty="0"/>
              <a:t>)</a:t>
            </a:r>
          </a:p>
          <a:p>
            <a:r>
              <a:rPr lang="en-US" altLang="en-US" dirty="0"/>
              <a:t>With foresight, we can also</a:t>
            </a:r>
            <a:br>
              <a:rPr lang="en-US" altLang="en-US" dirty="0"/>
            </a:br>
            <a:r>
              <a:rPr lang="en-US" altLang="en-US" dirty="0"/>
              <a:t>write </a:t>
            </a:r>
            <a:r>
              <a:rPr lang="en-US" altLang="en-US" dirty="0" err="1"/>
              <a:t>i</a:t>
            </a:r>
            <a:r>
              <a:rPr lang="en-US" altLang="en-US" dirty="0"/>
              <a:t> = </a:t>
            </a:r>
            <a:r>
              <a:rPr lang="en-US" altLang="en-US" dirty="0" err="1"/>
              <a:t>C</a:t>
            </a:r>
            <a:r>
              <a:rPr lang="en-US" altLang="en-US" dirty="0" err="1">
                <a:latin typeface="Symbol" pitchFamily="2" charset="2"/>
              </a:rPr>
              <a:t>w</a:t>
            </a:r>
            <a:r>
              <a:rPr lang="en-US" altLang="en-US" dirty="0" err="1"/>
              <a:t>cos</a:t>
            </a:r>
            <a:r>
              <a:rPr lang="en-US" altLang="en-US" dirty="0"/>
              <a:t>(</a:t>
            </a:r>
            <a:r>
              <a:rPr lang="en-US" altLang="en-US" dirty="0" err="1">
                <a:latin typeface="Symbol" pitchFamily="2" charset="2"/>
              </a:rPr>
              <a:t>w</a:t>
            </a:r>
            <a:r>
              <a:rPr lang="en-US" altLang="en-US" dirty="0" err="1"/>
              <a:t>t+</a:t>
            </a:r>
            <a:r>
              <a:rPr lang="en-US" altLang="en-US" dirty="0" err="1">
                <a:latin typeface="Symbol" pitchFamily="2" charset="2"/>
              </a:rPr>
              <a:t>p</a:t>
            </a:r>
            <a:r>
              <a:rPr lang="en-US" altLang="en-US" dirty="0">
                <a:latin typeface="Symbol" pitchFamily="2" charset="2"/>
              </a:rPr>
              <a:t>/2)</a:t>
            </a:r>
          </a:p>
          <a:p>
            <a:endParaRPr lang="en-US" altLang="en-US" dirty="0">
              <a:latin typeface="Symbol" pitchFamily="2" charset="2"/>
            </a:endParaRPr>
          </a:p>
          <a:p>
            <a:pPr>
              <a:buFont typeface="Wingdings" pitchFamily="2" charset="2"/>
              <a:buChar char="à"/>
            </a:pPr>
            <a:r>
              <a:rPr lang="en-US" altLang="en-US" dirty="0"/>
              <a:t>The voltage and current </a:t>
            </a:r>
            <a:br>
              <a:rPr lang="en-US" altLang="en-US" dirty="0"/>
            </a:br>
            <a:r>
              <a:rPr lang="en-US" altLang="en-US" dirty="0"/>
              <a:t>are </a:t>
            </a:r>
            <a:r>
              <a:rPr lang="en-US" altLang="en-US" i="1" dirty="0"/>
              <a:t>phase</a:t>
            </a:r>
            <a:r>
              <a:rPr lang="en-US" altLang="en-US" dirty="0"/>
              <a:t> shifted </a:t>
            </a:r>
          </a:p>
          <a:p>
            <a:pPr>
              <a:buFont typeface="Wingdings" pitchFamily="2" charset="2"/>
              <a:buChar char="à"/>
            </a:pPr>
            <a:r>
              <a:rPr lang="en-US" altLang="en-US" dirty="0"/>
              <a:t>We’ll have to keep track </a:t>
            </a:r>
            <a:br>
              <a:rPr lang="en-US" altLang="en-US" dirty="0"/>
            </a:br>
            <a:r>
              <a:rPr lang="en-US" altLang="en-US" dirty="0"/>
              <a:t>of both amplitudes and </a:t>
            </a:r>
            <a:br>
              <a:rPr lang="en-US" altLang="en-US" dirty="0"/>
            </a:br>
            <a:r>
              <a:rPr lang="en-US" altLang="en-US" dirty="0"/>
              <a:t>phases when dealing with </a:t>
            </a:r>
            <a:br>
              <a:rPr lang="en-US" altLang="en-US" dirty="0"/>
            </a:br>
            <a:r>
              <a:rPr lang="en-US" altLang="en-US" dirty="0"/>
              <a:t>AC voltages</a:t>
            </a:r>
          </a:p>
          <a:p>
            <a:endParaRPr lang="en-US" altLang="en-US" dirty="0"/>
          </a:p>
          <a:p>
            <a:pPr marL="457200" lvl="1" indent="0">
              <a:buNone/>
            </a:pPr>
            <a:endParaRPr lang="en-US" altLang="en-US" dirty="0"/>
          </a:p>
        </p:txBody>
      </p:sp>
      <p:grpSp>
        <p:nvGrpSpPr>
          <p:cNvPr id="11" name="Group 10">
            <a:extLst>
              <a:ext uri="{FF2B5EF4-FFF2-40B4-BE49-F238E27FC236}">
                <a16:creationId xmlns:a16="http://schemas.microsoft.com/office/drawing/2014/main" id="{ADAE9C35-3329-D043-B7BE-197A9E567DB3}"/>
              </a:ext>
            </a:extLst>
          </p:cNvPr>
          <p:cNvGrpSpPr/>
          <p:nvPr/>
        </p:nvGrpSpPr>
        <p:grpSpPr>
          <a:xfrm>
            <a:off x="6401285" y="296780"/>
            <a:ext cx="2742715" cy="1459832"/>
            <a:chOff x="5858073" y="3695700"/>
            <a:chExt cx="3285927" cy="1748961"/>
          </a:xfrm>
        </p:grpSpPr>
        <p:pic>
          <p:nvPicPr>
            <p:cNvPr id="8" name="Picture 7">
              <a:extLst>
                <a:ext uri="{FF2B5EF4-FFF2-40B4-BE49-F238E27FC236}">
                  <a16:creationId xmlns:a16="http://schemas.microsoft.com/office/drawing/2014/main" id="{EA819BEF-6D44-964C-B726-45FFDB58DB28}"/>
                </a:ext>
              </a:extLst>
            </p:cNvPr>
            <p:cNvPicPr>
              <a:picLocks noChangeAspect="1"/>
            </p:cNvPicPr>
            <p:nvPr/>
          </p:nvPicPr>
          <p:blipFill>
            <a:blip r:embed="rId3"/>
            <a:stretch>
              <a:fillRect/>
            </a:stretch>
          </p:blipFill>
          <p:spPr>
            <a:xfrm>
              <a:off x="5858073" y="3695700"/>
              <a:ext cx="3285927" cy="1748961"/>
            </a:xfrm>
            <a:prstGeom prst="rect">
              <a:avLst/>
            </a:prstGeom>
          </p:spPr>
        </p:pic>
        <p:sp>
          <p:nvSpPr>
            <p:cNvPr id="10" name="TextBox 9">
              <a:extLst>
                <a:ext uri="{FF2B5EF4-FFF2-40B4-BE49-F238E27FC236}">
                  <a16:creationId xmlns:a16="http://schemas.microsoft.com/office/drawing/2014/main" id="{FE3CDB6C-E6D0-9443-A770-4D40CE0C79C3}"/>
                </a:ext>
              </a:extLst>
            </p:cNvPr>
            <p:cNvSpPr txBox="1"/>
            <p:nvPr/>
          </p:nvSpPr>
          <p:spPr>
            <a:xfrm>
              <a:off x="6802393" y="4339347"/>
              <a:ext cx="1026539" cy="553101"/>
            </a:xfrm>
            <a:prstGeom prst="rect">
              <a:avLst/>
            </a:prstGeom>
            <a:solidFill>
              <a:schemeClr val="bg1"/>
            </a:solidFill>
          </p:spPr>
          <p:txBody>
            <a:bodyPr wrap="square" rtlCol="0">
              <a:spAutoFit/>
            </a:bodyPr>
            <a:lstStyle/>
            <a:p>
              <a:r>
                <a:rPr lang="en-US" dirty="0"/>
                <a:t>V(t)</a:t>
              </a:r>
            </a:p>
          </p:txBody>
        </p:sp>
        <p:sp>
          <p:nvSpPr>
            <p:cNvPr id="15" name="TextBox 14">
              <a:extLst>
                <a:ext uri="{FF2B5EF4-FFF2-40B4-BE49-F238E27FC236}">
                  <a16:creationId xmlns:a16="http://schemas.microsoft.com/office/drawing/2014/main" id="{70CA4520-34E5-1747-9119-904EBC4DA498}"/>
                </a:ext>
              </a:extLst>
            </p:cNvPr>
            <p:cNvSpPr txBox="1"/>
            <p:nvPr/>
          </p:nvSpPr>
          <p:spPr>
            <a:xfrm>
              <a:off x="7012957" y="3834911"/>
              <a:ext cx="1026539" cy="553101"/>
            </a:xfrm>
            <a:prstGeom prst="rect">
              <a:avLst/>
            </a:prstGeom>
            <a:noFill/>
          </p:spPr>
          <p:txBody>
            <a:bodyPr wrap="square" rtlCol="0">
              <a:spAutoFit/>
            </a:bodyPr>
            <a:lstStyle/>
            <a:p>
              <a:r>
                <a:rPr lang="en-US" dirty="0" err="1"/>
                <a:t>i</a:t>
              </a:r>
              <a:r>
                <a:rPr lang="en-US" dirty="0"/>
                <a:t>(t)</a:t>
              </a:r>
            </a:p>
          </p:txBody>
        </p:sp>
      </p:grpSp>
      <p:cxnSp>
        <p:nvCxnSpPr>
          <p:cNvPr id="13" name="Straight Arrow Connector 12">
            <a:extLst>
              <a:ext uri="{FF2B5EF4-FFF2-40B4-BE49-F238E27FC236}">
                <a16:creationId xmlns:a16="http://schemas.microsoft.com/office/drawing/2014/main" id="{E21541F0-49F1-2149-83A8-CFC1030E5995}"/>
              </a:ext>
            </a:extLst>
          </p:cNvPr>
          <p:cNvCxnSpPr>
            <a:cxnSpLocks/>
          </p:cNvCxnSpPr>
          <p:nvPr/>
        </p:nvCxnSpPr>
        <p:spPr bwMode="auto">
          <a:xfrm>
            <a:off x="7365250" y="453084"/>
            <a:ext cx="407392"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33802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D12F31D3-0DBA-A74B-8324-C9CA534EA500}"/>
              </a:ext>
            </a:extLst>
          </p:cNvPr>
          <p:cNvSpPr>
            <a:spLocks noGrp="1" noChangeArrowheads="1"/>
          </p:cNvSpPr>
          <p:nvPr>
            <p:ph type="title"/>
          </p:nvPr>
        </p:nvSpPr>
        <p:spPr/>
        <p:txBody>
          <a:bodyPr/>
          <a:lstStyle/>
          <a:p>
            <a:r>
              <a:rPr lang="en-US" altLang="en-US" dirty="0"/>
              <a:t>Summary (KEY SLIDE!!)</a:t>
            </a:r>
          </a:p>
        </p:txBody>
      </p:sp>
      <p:sp>
        <p:nvSpPr>
          <p:cNvPr id="20482" name="Content Placeholder 2">
            <a:extLst>
              <a:ext uri="{FF2B5EF4-FFF2-40B4-BE49-F238E27FC236}">
                <a16:creationId xmlns:a16="http://schemas.microsoft.com/office/drawing/2014/main" id="{57F94B0D-4997-0C47-9176-E70756F2E76B}"/>
              </a:ext>
            </a:extLst>
          </p:cNvPr>
          <p:cNvSpPr>
            <a:spLocks noGrp="1" noChangeArrowheads="1"/>
          </p:cNvSpPr>
          <p:nvPr>
            <p:ph idx="1"/>
          </p:nvPr>
        </p:nvSpPr>
        <p:spPr>
          <a:xfrm>
            <a:off x="685800" y="1295400"/>
            <a:ext cx="8153400" cy="4800600"/>
          </a:xfrm>
        </p:spPr>
        <p:txBody>
          <a:bodyPr/>
          <a:lstStyle/>
          <a:p>
            <a:r>
              <a:rPr lang="en-US" altLang="en-US" dirty="0"/>
              <a:t>That was some gnarly math, so let’s summarize and conceptualize … </a:t>
            </a:r>
          </a:p>
          <a:p>
            <a:r>
              <a:rPr lang="en-US" altLang="en-US" dirty="0"/>
              <a:t>If the voltages change sinusoidally, then instead of calculus, we can treat a capacitor’s impedance (Z = generalized resistance to current flow) algebraically as a complex number</a:t>
            </a:r>
          </a:p>
          <a:p>
            <a:pPr lvl="1"/>
            <a:r>
              <a:rPr lang="en-US" altLang="en-US" dirty="0"/>
              <a:t>Z = 1/(</a:t>
            </a:r>
            <a:r>
              <a:rPr lang="en-US" altLang="en-US" dirty="0" err="1"/>
              <a:t>j</a:t>
            </a:r>
            <a:r>
              <a:rPr lang="en-US" altLang="en-US" dirty="0" err="1">
                <a:latin typeface="Symbol" pitchFamily="2" charset="2"/>
              </a:rPr>
              <a:t>w</a:t>
            </a:r>
            <a:r>
              <a:rPr lang="en-US" altLang="en-US" dirty="0" err="1"/>
              <a:t>C</a:t>
            </a:r>
            <a:r>
              <a:rPr lang="en-US" altLang="en-US" dirty="0"/>
              <a:t>) = 1/(j</a:t>
            </a:r>
            <a:r>
              <a:rPr lang="en-US" altLang="en-US" dirty="0">
                <a:latin typeface="Symbol" pitchFamily="2" charset="2"/>
              </a:rPr>
              <a:t>2p</a:t>
            </a:r>
            <a:r>
              <a:rPr lang="en-US" altLang="en-US" dirty="0"/>
              <a:t>fC), and it’s also frequency dependent</a:t>
            </a:r>
          </a:p>
          <a:p>
            <a:pPr lvl="1"/>
            <a:r>
              <a:rPr lang="en-US" altLang="en-US" dirty="0"/>
              <a:t>Complex impedances and numbers are a book-keeping trick, to deal with </a:t>
            </a:r>
            <a:r>
              <a:rPr lang="en-US" altLang="en-US" b="1" i="1" dirty="0"/>
              <a:t>phase</a:t>
            </a:r>
            <a:r>
              <a:rPr lang="en-US" altLang="en-US" dirty="0"/>
              <a:t>, which doesn’t exist in DC circuits. </a:t>
            </a:r>
          </a:p>
          <a:p>
            <a:r>
              <a:rPr lang="en-US" altLang="en-US" dirty="0"/>
              <a:t>We just need to follow the rules of complex algebra to get the right answers </a:t>
            </a:r>
          </a:p>
        </p:txBody>
      </p:sp>
    </p:spTree>
    <p:extLst>
      <p:ext uri="{BB962C8B-B14F-4D97-AF65-F5344CB8AC3E}">
        <p14:creationId xmlns:p14="http://schemas.microsoft.com/office/powerpoint/2010/main" val="2477080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Time vs. Frequency domains</a:t>
            </a:r>
          </a:p>
        </p:txBody>
      </p:sp>
      <p:sp>
        <p:nvSpPr>
          <p:cNvPr id="18434" name="Rectangle 3"/>
          <p:cNvSpPr>
            <a:spLocks noGrp="1" noChangeArrowheads="1"/>
          </p:cNvSpPr>
          <p:nvPr>
            <p:ph type="body" idx="1"/>
          </p:nvPr>
        </p:nvSpPr>
        <p:spPr/>
        <p:txBody>
          <a:bodyPr/>
          <a:lstStyle/>
          <a:p>
            <a:pPr eaLnBrk="1" hangingPunct="1"/>
            <a:r>
              <a:rPr lang="en-US" dirty="0">
                <a:latin typeface="Arial" charset="0"/>
                <a:ea typeface="ＭＳ Ｐゴシック" charset="0"/>
                <a:cs typeface="ＭＳ Ｐゴシック" charset="0"/>
              </a:rPr>
              <a:t>It’s more common for us to think in the time domain, i.e., V(t), voltage plotted vs. time</a:t>
            </a:r>
          </a:p>
          <a:p>
            <a:pPr lvl="1" eaLnBrk="1" hangingPunct="1"/>
            <a:r>
              <a:rPr lang="en-US" dirty="0">
                <a:latin typeface="Arial" charset="0"/>
                <a:ea typeface="ＭＳ Ｐゴシック" charset="0"/>
                <a:cs typeface="ＭＳ Ｐゴシック" charset="0"/>
              </a:rPr>
              <a:t>Oscilloscopes usually operate in the time domain </a:t>
            </a:r>
          </a:p>
          <a:p>
            <a:pPr eaLnBrk="1" hangingPunct="1"/>
            <a:r>
              <a:rPr lang="en-US" dirty="0">
                <a:latin typeface="Arial" charset="0"/>
                <a:ea typeface="ＭＳ Ｐゴシック" charset="0"/>
                <a:cs typeface="ＭＳ Ｐゴシック" charset="0"/>
              </a:rPr>
              <a:t>Most circuit analysis is done in the frequency domain!</a:t>
            </a:r>
          </a:p>
          <a:p>
            <a:pPr lvl="1" eaLnBrk="1" hangingPunct="1"/>
            <a:r>
              <a:rPr lang="en-US" dirty="0">
                <a:latin typeface="Arial" charset="0"/>
                <a:ea typeface="ＭＳ Ｐゴシック" charset="0"/>
                <a:cs typeface="ＭＳ Ｐゴシック" charset="0"/>
              </a:rPr>
              <a:t>V(f) or V(</a:t>
            </a:r>
            <a:r>
              <a:rPr lang="en-US" dirty="0">
                <a:latin typeface="Symbol" pitchFamily="2" charset="2"/>
                <a:ea typeface="ＭＳ Ｐゴシック" charset="0"/>
                <a:cs typeface="ＭＳ Ｐゴシック" charset="0"/>
              </a:rPr>
              <a:t>w</a:t>
            </a:r>
            <a:r>
              <a:rPr lang="en-US" dirty="0">
                <a:latin typeface="Arial" charset="0"/>
                <a:ea typeface="ＭＳ Ｐゴシック" charset="0"/>
                <a:cs typeface="ＭＳ Ｐゴシック" charset="0"/>
              </a:rPr>
              <a:t>) or V(s)* voltage plotted vs. frequency</a:t>
            </a:r>
          </a:p>
          <a:p>
            <a:pPr lvl="1" eaLnBrk="1" hangingPunct="1"/>
            <a:r>
              <a:rPr lang="en-US" dirty="0">
                <a:latin typeface="Arial" charset="0"/>
                <a:ea typeface="ＭＳ Ｐゴシック" charset="0"/>
                <a:cs typeface="ＭＳ Ｐゴシック" charset="0"/>
              </a:rPr>
              <a:t>Spectrum analyzers, and other instruments: network analyzers, impedance analyzers, display the frequency domain continuously in “real time”</a:t>
            </a:r>
          </a:p>
          <a:p>
            <a:pPr lvl="1" eaLnBrk="1" hangingPunct="1"/>
            <a:r>
              <a:rPr lang="en-US" dirty="0">
                <a:latin typeface="Arial" charset="0"/>
                <a:ea typeface="ＭＳ Ｐゴシック" charset="0"/>
                <a:cs typeface="ＭＳ Ｐゴシック" charset="0"/>
              </a:rPr>
              <a:t>Time domain behavior can be easy to predict from frequency domain analysis </a:t>
            </a:r>
          </a:p>
          <a:p>
            <a:pPr eaLnBrk="1" hangingPunct="1"/>
            <a:r>
              <a:rPr lang="en-US" dirty="0">
                <a:latin typeface="Arial" charset="0"/>
                <a:ea typeface="ＭＳ Ｐゴシック" charset="0"/>
                <a:cs typeface="ＭＳ Ｐゴシック" charset="0"/>
              </a:rPr>
              <a:t>Some modern digital oscilloscopes and analyzers can display both at the same time … (fun toys!!)</a:t>
            </a:r>
          </a:p>
          <a:p>
            <a:pPr eaLnBrk="1" hangingPunct="1"/>
            <a:r>
              <a:rPr lang="en-US" dirty="0">
                <a:latin typeface="Arial" charset="0"/>
                <a:ea typeface="ＭＳ Ｐゴシック" charset="0"/>
                <a:cs typeface="ＭＳ Ｐゴシック" charset="0"/>
              </a:rPr>
              <a:t> </a:t>
            </a:r>
          </a:p>
          <a:p>
            <a:pPr marL="0" indent="0" eaLnBrk="1" hangingPunct="1">
              <a:buNone/>
            </a:pPr>
            <a:r>
              <a:rPr lang="en-US" dirty="0">
                <a:latin typeface="Arial" charset="0"/>
                <a:ea typeface="ＭＳ Ｐゴシック" charset="0"/>
                <a:cs typeface="ＭＳ Ｐゴシック" charset="0"/>
              </a:rPr>
              <a:t>* </a:t>
            </a:r>
            <a:r>
              <a:rPr lang="en-US" dirty="0">
                <a:latin typeface="Arial" charset="0"/>
                <a:ea typeface="ＭＳ Ｐゴシック" charset="0"/>
                <a:cs typeface="ＭＳ Ｐゴシック" charset="0"/>
                <a:hlinkClick r:id="rId3"/>
              </a:rPr>
              <a:t>https://en.wikipedia.org/wiki/Laplace_transform</a:t>
            </a:r>
            <a:r>
              <a:rPr lang="en-US" dirty="0">
                <a:latin typeface="Arial" charset="0"/>
                <a:ea typeface="ＭＳ Ｐゴシック" charset="0"/>
                <a:cs typeface="ＭＳ Ｐゴシック" charset="0"/>
              </a:rPr>
              <a:t> </a:t>
            </a:r>
          </a:p>
        </p:txBody>
      </p:sp>
    </p:spTree>
    <p:extLst>
      <p:ext uri="{BB962C8B-B14F-4D97-AF65-F5344CB8AC3E}">
        <p14:creationId xmlns:p14="http://schemas.microsoft.com/office/powerpoint/2010/main" val="2813007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Time vs. Frequency domains</a:t>
            </a:r>
          </a:p>
        </p:txBody>
      </p:sp>
      <p:sp>
        <p:nvSpPr>
          <p:cNvPr id="18434" name="Rectangle 3"/>
          <p:cNvSpPr>
            <a:spLocks noGrp="1" noChangeArrowheads="1"/>
          </p:cNvSpPr>
          <p:nvPr>
            <p:ph type="body" idx="1"/>
          </p:nvPr>
        </p:nvSpPr>
        <p:spPr>
          <a:xfrm>
            <a:off x="685800" y="1295400"/>
            <a:ext cx="5638800" cy="4800600"/>
          </a:xfrm>
        </p:spPr>
        <p:txBody>
          <a:bodyPr/>
          <a:lstStyle/>
          <a:p>
            <a:pPr eaLnBrk="1" hangingPunct="1"/>
            <a:r>
              <a:rPr lang="en-US" sz="2000" dirty="0">
                <a:latin typeface="Arial" charset="0"/>
                <a:ea typeface="ＭＳ Ｐゴシック" charset="0"/>
                <a:cs typeface="ＭＳ Ｐゴシック" charset="0"/>
              </a:rPr>
              <a:t>Imagine a complicated waveform, V</a:t>
            </a:r>
            <a:r>
              <a:rPr lang="en-US" sz="2000" baseline="-25000" dirty="0">
                <a:latin typeface="Arial" charset="0"/>
                <a:ea typeface="ＭＳ Ｐゴシック" charset="0"/>
                <a:cs typeface="ＭＳ Ｐゴシック" charset="0"/>
              </a:rPr>
              <a:t>in</a:t>
            </a:r>
            <a:r>
              <a:rPr lang="en-US" sz="2000" dirty="0">
                <a:latin typeface="Arial" charset="0"/>
                <a:ea typeface="ＭＳ Ｐゴシック" charset="0"/>
                <a:cs typeface="ＭＳ Ｐゴシック" charset="0"/>
              </a:rPr>
              <a:t>(t) passing through a circuit of R’s, C’s, (and L’s) – what’s </a:t>
            </a:r>
            <a:r>
              <a:rPr lang="en-US" sz="2000" dirty="0" err="1">
                <a:latin typeface="Arial" charset="0"/>
                <a:ea typeface="ＭＳ Ｐゴシック" charset="0"/>
                <a:cs typeface="ＭＳ Ｐゴシック" charset="0"/>
              </a:rPr>
              <a:t>V</a:t>
            </a:r>
            <a:r>
              <a:rPr lang="en-US" sz="2000" baseline="-25000" dirty="0" err="1">
                <a:latin typeface="Arial" charset="0"/>
                <a:ea typeface="ＭＳ Ｐゴシック" charset="0"/>
                <a:cs typeface="ＭＳ Ｐゴシック" charset="0"/>
              </a:rPr>
              <a:t>out</a:t>
            </a:r>
            <a:r>
              <a:rPr lang="en-US" sz="2000" dirty="0">
                <a:latin typeface="Arial" charset="0"/>
                <a:ea typeface="ＭＳ Ｐゴシック" charset="0"/>
                <a:cs typeface="ＭＳ Ｐゴシック" charset="0"/>
              </a:rPr>
              <a:t>(t)?</a:t>
            </a:r>
          </a:p>
          <a:p>
            <a:pPr eaLnBrk="1" hangingPunct="1"/>
            <a:r>
              <a:rPr lang="en-US" sz="2000" dirty="0">
                <a:latin typeface="Arial" charset="0"/>
                <a:ea typeface="ＭＳ Ｐゴシック" charset="0"/>
                <a:cs typeface="ＭＳ Ｐゴシック" charset="0"/>
              </a:rPr>
              <a:t>It’s really hard to tell … you have to solve differential equations for </a:t>
            </a:r>
            <a:r>
              <a:rPr lang="en-US" sz="2000" dirty="0" err="1">
                <a:latin typeface="Arial" charset="0"/>
                <a:ea typeface="ＭＳ Ｐゴシック" charset="0"/>
                <a:cs typeface="ＭＳ Ｐゴシック" charset="0"/>
              </a:rPr>
              <a:t>i</a:t>
            </a:r>
            <a:r>
              <a:rPr lang="en-US" sz="2000" baseline="-25000" dirty="0" err="1">
                <a:latin typeface="Arial" charset="0"/>
                <a:ea typeface="ＭＳ Ｐゴシック" charset="0"/>
                <a:cs typeface="ＭＳ Ｐゴシック" charset="0"/>
              </a:rPr>
              <a:t>C</a:t>
            </a:r>
            <a:r>
              <a:rPr lang="en-US" sz="2000" dirty="0">
                <a:latin typeface="Arial" charset="0"/>
                <a:ea typeface="ＭＳ Ｐゴシック" charset="0"/>
                <a:cs typeface="ＭＳ Ｐゴシック" charset="0"/>
              </a:rPr>
              <a:t> = </a:t>
            </a:r>
            <a:r>
              <a:rPr lang="en-US" sz="2000" dirty="0" err="1">
                <a:latin typeface="Arial" charset="0"/>
                <a:ea typeface="ＭＳ Ｐゴシック" charset="0"/>
                <a:cs typeface="ＭＳ Ｐゴシック" charset="0"/>
              </a:rPr>
              <a:t>CdV</a:t>
            </a:r>
            <a:r>
              <a:rPr lang="en-US" sz="2000" dirty="0">
                <a:latin typeface="Arial" charset="0"/>
                <a:ea typeface="ＭＳ Ｐゴシック" charset="0"/>
                <a:cs typeface="ＭＳ Ｐゴシック" charset="0"/>
              </a:rPr>
              <a:t>/dt and </a:t>
            </a:r>
            <a:br>
              <a:rPr lang="en-US" sz="2000" dirty="0">
                <a:latin typeface="Arial" charset="0"/>
                <a:ea typeface="ＭＳ Ｐゴシック" charset="0"/>
                <a:cs typeface="ＭＳ Ｐゴシック" charset="0"/>
              </a:rPr>
            </a:br>
            <a:r>
              <a:rPr lang="en-US" sz="2000" dirty="0">
                <a:latin typeface="Arial" charset="0"/>
                <a:ea typeface="ＭＳ Ｐゴシック" charset="0"/>
                <a:cs typeface="ＭＳ Ｐゴシック" charset="0"/>
              </a:rPr>
              <a:t>V</a:t>
            </a:r>
            <a:r>
              <a:rPr lang="en-US" sz="2000" baseline="-25000" dirty="0">
                <a:latin typeface="Arial" charset="0"/>
                <a:ea typeface="ＭＳ Ｐゴシック" charset="0"/>
                <a:cs typeface="ＭＳ Ｐゴシック" charset="0"/>
              </a:rPr>
              <a:t>L</a:t>
            </a:r>
            <a:r>
              <a:rPr lang="en-US" sz="2000" dirty="0">
                <a:latin typeface="Arial" charset="0"/>
                <a:ea typeface="ＭＳ Ｐゴシック" charset="0"/>
                <a:cs typeface="ＭＳ Ｐゴシック" charset="0"/>
              </a:rPr>
              <a:t> = </a:t>
            </a:r>
            <a:r>
              <a:rPr lang="en-US" sz="2000" dirty="0" err="1">
                <a:latin typeface="Arial" charset="0"/>
                <a:ea typeface="ＭＳ Ｐゴシック" charset="0"/>
                <a:cs typeface="ＭＳ Ｐゴシック" charset="0"/>
              </a:rPr>
              <a:t>Ldi</a:t>
            </a:r>
            <a:r>
              <a:rPr lang="en-US" sz="2000" dirty="0">
                <a:latin typeface="Arial" charset="0"/>
                <a:ea typeface="ＭＳ Ｐゴシック" charset="0"/>
                <a:cs typeface="ＭＳ Ｐゴシック" charset="0"/>
              </a:rPr>
              <a:t>/dt … the output depends on previous inputs in complicated ways … </a:t>
            </a:r>
          </a:p>
          <a:p>
            <a:pPr eaLnBrk="1" hangingPunct="1"/>
            <a:r>
              <a:rPr lang="en-US" sz="2000" dirty="0">
                <a:latin typeface="Arial" charset="0"/>
                <a:ea typeface="ＭＳ Ｐゴシック" charset="0"/>
                <a:cs typeface="ＭＳ Ｐゴシック" charset="0"/>
              </a:rPr>
              <a:t>Or you can solve algebraic voltage divider, KVL, KCL equations for each sine wave component, using Z</a:t>
            </a:r>
            <a:r>
              <a:rPr lang="en-US" sz="2000" baseline="-25000" dirty="0">
                <a:latin typeface="Arial" charset="0"/>
                <a:ea typeface="ＭＳ Ｐゴシック" charset="0"/>
                <a:cs typeface="ＭＳ Ｐゴシック" charset="0"/>
              </a:rPr>
              <a:t>C</a:t>
            </a:r>
            <a:r>
              <a:rPr lang="en-US" sz="2000" dirty="0">
                <a:latin typeface="Arial" charset="0"/>
                <a:ea typeface="ＭＳ Ｐゴシック" charset="0"/>
                <a:cs typeface="ＭＳ Ｐゴシック" charset="0"/>
              </a:rPr>
              <a:t> = 1/(</a:t>
            </a:r>
            <a:r>
              <a:rPr lang="en-US" sz="2000" dirty="0" err="1">
                <a:latin typeface="Arial" charset="0"/>
                <a:ea typeface="ＭＳ Ｐゴシック" charset="0"/>
                <a:cs typeface="ＭＳ Ｐゴシック" charset="0"/>
              </a:rPr>
              <a:t>j</a:t>
            </a:r>
            <a:r>
              <a:rPr lang="en-US" sz="2000" dirty="0" err="1">
                <a:latin typeface="Symbol" pitchFamily="2" charset="2"/>
                <a:ea typeface="ＭＳ Ｐゴシック" charset="0"/>
                <a:cs typeface="ＭＳ Ｐゴシック" charset="0"/>
              </a:rPr>
              <a:t>w</a:t>
            </a:r>
            <a:r>
              <a:rPr lang="en-US" sz="2000" dirty="0" err="1">
                <a:latin typeface="Arial" charset="0"/>
                <a:ea typeface="ＭＳ Ｐゴシック" charset="0"/>
                <a:cs typeface="ＭＳ Ｐゴシック" charset="0"/>
              </a:rPr>
              <a:t>C</a:t>
            </a:r>
            <a:r>
              <a:rPr lang="en-US" sz="2000" dirty="0">
                <a:latin typeface="Arial" charset="0"/>
                <a:ea typeface="ＭＳ Ｐゴシック" charset="0"/>
                <a:cs typeface="ＭＳ Ｐゴシック" charset="0"/>
              </a:rPr>
              <a:t>) and Z</a:t>
            </a:r>
            <a:r>
              <a:rPr lang="en-US" sz="2000" baseline="-25000" dirty="0">
                <a:latin typeface="Arial" charset="0"/>
                <a:ea typeface="ＭＳ Ｐゴシック" charset="0"/>
                <a:cs typeface="ＭＳ Ｐゴシック" charset="0"/>
              </a:rPr>
              <a:t>L</a:t>
            </a:r>
            <a:r>
              <a:rPr lang="en-US" sz="2000" dirty="0">
                <a:latin typeface="Arial" charset="0"/>
                <a:ea typeface="ＭＳ Ｐゴシック" charset="0"/>
                <a:cs typeface="ＭＳ Ｐゴシック" charset="0"/>
              </a:rPr>
              <a:t> = </a:t>
            </a:r>
            <a:r>
              <a:rPr lang="en-US" sz="2000" dirty="0" err="1">
                <a:latin typeface="Arial" charset="0"/>
                <a:ea typeface="ＭＳ Ｐゴシック" charset="0"/>
                <a:cs typeface="ＭＳ Ｐゴシック" charset="0"/>
              </a:rPr>
              <a:t>j</a:t>
            </a:r>
            <a:r>
              <a:rPr lang="en-US" sz="2000" dirty="0" err="1">
                <a:latin typeface="Symbol" pitchFamily="2" charset="2"/>
                <a:ea typeface="ＭＳ Ｐゴシック" charset="0"/>
                <a:cs typeface="ＭＳ Ｐゴシック" charset="0"/>
              </a:rPr>
              <a:t>w</a:t>
            </a:r>
            <a:r>
              <a:rPr lang="en-US" sz="2000" dirty="0" err="1">
                <a:latin typeface="Arial" charset="0"/>
                <a:ea typeface="ＭＳ Ｐゴシック" charset="0"/>
                <a:cs typeface="ＭＳ Ｐゴシック" charset="0"/>
              </a:rPr>
              <a:t>L</a:t>
            </a:r>
            <a:r>
              <a:rPr lang="en-US" sz="2000" dirty="0">
                <a:latin typeface="Arial" charset="0"/>
                <a:ea typeface="ＭＳ Ｐゴシック" charset="0"/>
                <a:cs typeface="ＭＳ Ｐゴシック" charset="0"/>
              </a:rPr>
              <a:t>. </a:t>
            </a:r>
          </a:p>
          <a:p>
            <a:pPr lvl="1" eaLnBrk="1" hangingPunct="1"/>
            <a:r>
              <a:rPr lang="en-US" sz="1800" dirty="0">
                <a:latin typeface="Arial" charset="0"/>
                <a:ea typeface="ＭＳ Ｐゴシック" charset="0"/>
                <a:cs typeface="ＭＳ Ｐゴシック" charset="0"/>
              </a:rPr>
              <a:t>Fourier transform V</a:t>
            </a:r>
            <a:r>
              <a:rPr lang="en-US" sz="1800" baseline="-25000" dirty="0">
                <a:latin typeface="Arial" charset="0"/>
                <a:ea typeface="ＭＳ Ｐゴシック" charset="0"/>
                <a:cs typeface="ＭＳ Ｐゴシック" charset="0"/>
              </a:rPr>
              <a:t>in</a:t>
            </a:r>
            <a:r>
              <a:rPr lang="en-US" sz="1800" dirty="0">
                <a:latin typeface="Arial" charset="0"/>
                <a:ea typeface="ＭＳ Ｐゴシック" charset="0"/>
                <a:cs typeface="ＭＳ Ｐゴシック" charset="0"/>
              </a:rPr>
              <a:t>(</a:t>
            </a:r>
            <a:r>
              <a:rPr lang="en-US" sz="1800" dirty="0">
                <a:latin typeface="Symbol" pitchFamily="2" charset="2"/>
                <a:ea typeface="ＭＳ Ｐゴシック" charset="0"/>
                <a:cs typeface="ＭＳ Ｐゴシック" charset="0"/>
              </a:rPr>
              <a:t>w</a:t>
            </a:r>
            <a:r>
              <a:rPr lang="en-US" sz="1800" dirty="0">
                <a:latin typeface="Arial" charset="0"/>
                <a:ea typeface="ＭＳ Ｐゴシック" charset="0"/>
                <a:cs typeface="ＭＳ Ｐゴシック" charset="0"/>
              </a:rPr>
              <a:t>) = </a:t>
            </a:r>
            <a:r>
              <a:rPr lang="en-US" sz="1800" dirty="0" err="1">
                <a:latin typeface="Arial" charset="0"/>
                <a:ea typeface="ＭＳ Ｐゴシック" charset="0"/>
                <a:cs typeface="ＭＳ Ｐゴシック" charset="0"/>
              </a:rPr>
              <a:t>fft</a:t>
            </a:r>
            <a:r>
              <a:rPr lang="en-US" sz="1800" dirty="0">
                <a:latin typeface="Arial" charset="0"/>
                <a:ea typeface="ＭＳ Ｐゴシック" charset="0"/>
                <a:cs typeface="ＭＳ Ｐゴシック" charset="0"/>
              </a:rPr>
              <a:t>(V</a:t>
            </a:r>
            <a:r>
              <a:rPr lang="en-US" sz="1800" baseline="-25000" dirty="0">
                <a:latin typeface="Arial" charset="0"/>
                <a:ea typeface="ＭＳ Ｐゴシック" charset="0"/>
                <a:cs typeface="ＭＳ Ｐゴシック" charset="0"/>
              </a:rPr>
              <a:t>in</a:t>
            </a:r>
            <a:r>
              <a:rPr lang="en-US" sz="1800" dirty="0">
                <a:latin typeface="Arial" charset="0"/>
                <a:ea typeface="ＭＳ Ｐゴシック" charset="0"/>
                <a:cs typeface="ＭＳ Ｐゴシック" charset="0"/>
              </a:rPr>
              <a:t>(t)) where </a:t>
            </a:r>
            <a:br>
              <a:rPr lang="en-US" sz="1800" dirty="0">
                <a:latin typeface="Arial" charset="0"/>
                <a:ea typeface="ＭＳ Ｐゴシック" charset="0"/>
                <a:cs typeface="ＭＳ Ｐゴシック" charset="0"/>
              </a:rPr>
            </a:br>
            <a:r>
              <a:rPr lang="en-US" sz="1800" dirty="0" err="1">
                <a:latin typeface="Arial" charset="0"/>
                <a:ea typeface="ＭＳ Ｐゴシック" charset="0"/>
                <a:cs typeface="ＭＳ Ｐゴシック" charset="0"/>
              </a:rPr>
              <a:t>fft</a:t>
            </a:r>
            <a:r>
              <a:rPr lang="en-US" sz="1800" dirty="0">
                <a:latin typeface="Arial" charset="0"/>
                <a:ea typeface="ＭＳ Ｐゴシック" charset="0"/>
                <a:cs typeface="ＭＳ Ｐゴシック" charset="0"/>
              </a:rPr>
              <a:t> = Fourier transform</a:t>
            </a:r>
          </a:p>
          <a:p>
            <a:pPr lvl="1" eaLnBrk="1" hangingPunct="1"/>
            <a:r>
              <a:rPr lang="en-US" sz="1800" dirty="0">
                <a:latin typeface="Arial" charset="0"/>
                <a:ea typeface="ＭＳ Ｐゴシック" charset="0"/>
                <a:cs typeface="ＭＳ Ｐゴシック" charset="0"/>
              </a:rPr>
              <a:t>Compute impedances at each frequency, </a:t>
            </a:r>
            <a:r>
              <a:rPr lang="en-US" sz="1800" dirty="0">
                <a:latin typeface="Symbol" pitchFamily="2" charset="2"/>
                <a:ea typeface="ＭＳ Ｐゴシック" charset="0"/>
                <a:cs typeface="ＭＳ Ｐゴシック" charset="0"/>
              </a:rPr>
              <a:t>w</a:t>
            </a:r>
            <a:r>
              <a:rPr lang="en-US" sz="1800" dirty="0">
                <a:latin typeface="Arial" charset="0"/>
                <a:ea typeface="ＭＳ Ｐゴシック" charset="0"/>
                <a:cs typeface="ＭＳ Ｐゴシック" charset="0"/>
              </a:rPr>
              <a:t>, solve the circuit algebraically for </a:t>
            </a:r>
            <a:r>
              <a:rPr lang="en-US" sz="1800" dirty="0" err="1">
                <a:latin typeface="Arial" charset="0"/>
                <a:ea typeface="ＭＳ Ｐゴシック" charset="0"/>
                <a:cs typeface="ＭＳ Ｐゴシック" charset="0"/>
              </a:rPr>
              <a:t>V</a:t>
            </a:r>
            <a:r>
              <a:rPr lang="en-US" sz="1800" baseline="-25000" dirty="0" err="1">
                <a:latin typeface="Arial" charset="0"/>
                <a:ea typeface="ＭＳ Ｐゴシック" charset="0"/>
                <a:cs typeface="ＭＳ Ｐゴシック" charset="0"/>
              </a:rPr>
              <a:t>out</a:t>
            </a:r>
            <a:r>
              <a:rPr lang="en-US" sz="1800" dirty="0">
                <a:latin typeface="Arial" charset="0"/>
                <a:ea typeface="ＭＳ Ｐゴシック" charset="0"/>
                <a:cs typeface="ＭＳ Ｐゴシック" charset="0"/>
              </a:rPr>
              <a:t>(</a:t>
            </a:r>
            <a:r>
              <a:rPr lang="en-US" sz="1800" dirty="0">
                <a:latin typeface="Symbol" pitchFamily="2" charset="2"/>
                <a:ea typeface="ＭＳ Ｐゴシック" charset="0"/>
                <a:cs typeface="ＭＳ Ｐゴシック" charset="0"/>
              </a:rPr>
              <a:t>w</a:t>
            </a:r>
            <a:r>
              <a:rPr lang="en-US" sz="1800" dirty="0">
                <a:latin typeface="Arial" charset="0"/>
                <a:ea typeface="ＭＳ Ｐゴシック" charset="0"/>
                <a:cs typeface="ＭＳ Ｐゴシック" charset="0"/>
              </a:rPr>
              <a:t>)</a:t>
            </a:r>
          </a:p>
          <a:p>
            <a:pPr lvl="1" eaLnBrk="1" hangingPunct="1"/>
            <a:r>
              <a:rPr lang="en-US" sz="1800" dirty="0" err="1">
                <a:latin typeface="Arial" charset="0"/>
                <a:ea typeface="ＭＳ Ｐゴシック" charset="0"/>
                <a:cs typeface="ＭＳ Ｐゴシック" charset="0"/>
              </a:rPr>
              <a:t>V</a:t>
            </a:r>
            <a:r>
              <a:rPr lang="en-US" sz="1800" baseline="-25000" dirty="0" err="1">
                <a:latin typeface="Arial" charset="0"/>
                <a:ea typeface="ＭＳ Ｐゴシック" charset="0"/>
                <a:cs typeface="ＭＳ Ｐゴシック" charset="0"/>
              </a:rPr>
              <a:t>out</a:t>
            </a:r>
            <a:r>
              <a:rPr lang="en-US" sz="1800" dirty="0">
                <a:latin typeface="Arial" charset="0"/>
                <a:ea typeface="ＭＳ Ｐゴシック" charset="0"/>
                <a:cs typeface="ＭＳ Ｐゴシック" charset="0"/>
              </a:rPr>
              <a:t>(t) = FT</a:t>
            </a:r>
            <a:r>
              <a:rPr lang="en-US" sz="1800" baseline="30000" dirty="0">
                <a:latin typeface="Arial" charset="0"/>
                <a:ea typeface="ＭＳ Ｐゴシック" charset="0"/>
                <a:cs typeface="ＭＳ Ｐゴシック" charset="0"/>
              </a:rPr>
              <a:t>-1</a:t>
            </a:r>
            <a:r>
              <a:rPr lang="en-US" sz="1800" dirty="0">
                <a:latin typeface="Arial" charset="0"/>
                <a:ea typeface="ＭＳ Ｐゴシック" charset="0"/>
                <a:cs typeface="ＭＳ Ｐゴシック" charset="0"/>
              </a:rPr>
              <a:t>(</a:t>
            </a:r>
            <a:r>
              <a:rPr lang="en-US" sz="1800" dirty="0" err="1">
                <a:latin typeface="Arial" charset="0"/>
                <a:ea typeface="ＭＳ Ｐゴシック" charset="0"/>
                <a:cs typeface="ＭＳ Ｐゴシック" charset="0"/>
              </a:rPr>
              <a:t>V</a:t>
            </a:r>
            <a:r>
              <a:rPr lang="en-US" sz="1800" baseline="-25000" dirty="0" err="1">
                <a:latin typeface="Arial" charset="0"/>
                <a:ea typeface="ＭＳ Ｐゴシック" charset="0"/>
                <a:cs typeface="ＭＳ Ｐゴシック" charset="0"/>
              </a:rPr>
              <a:t>out</a:t>
            </a:r>
            <a:r>
              <a:rPr lang="en-US" sz="1800" dirty="0">
                <a:latin typeface="Arial" charset="0"/>
                <a:ea typeface="ＭＳ Ｐゴシック" charset="0"/>
                <a:cs typeface="ＭＳ Ｐゴシック" charset="0"/>
              </a:rPr>
              <a:t>(</a:t>
            </a:r>
            <a:r>
              <a:rPr lang="en-US" sz="1800" dirty="0">
                <a:latin typeface="Symbol" pitchFamily="2" charset="2"/>
                <a:ea typeface="ＭＳ Ｐゴシック" charset="0"/>
                <a:cs typeface="ＭＳ Ｐゴシック" charset="0"/>
              </a:rPr>
              <a:t>w</a:t>
            </a:r>
            <a:r>
              <a:rPr lang="en-US" sz="1800" dirty="0">
                <a:latin typeface="Arial" charset="0"/>
                <a:ea typeface="ＭＳ Ｐゴシック" charset="0"/>
                <a:cs typeface="ＭＳ Ｐゴシック" charset="0"/>
              </a:rPr>
              <a:t>)) using the inverse Fourier transform (e.g., V = </a:t>
            </a:r>
            <a:r>
              <a:rPr lang="en-US" sz="1800" dirty="0" err="1">
                <a:latin typeface="Arial" charset="0"/>
                <a:ea typeface="ＭＳ Ｐゴシック" charset="0"/>
                <a:cs typeface="ＭＳ Ｐゴシック" charset="0"/>
              </a:rPr>
              <a:t>ifft</a:t>
            </a:r>
            <a:r>
              <a:rPr lang="en-US" sz="1800" dirty="0">
                <a:latin typeface="Arial" charset="0"/>
                <a:ea typeface="ＭＳ Ｐゴシック" charset="0"/>
                <a:cs typeface="ＭＳ Ｐゴシック" charset="0"/>
              </a:rPr>
              <a:t>(</a:t>
            </a:r>
            <a:r>
              <a:rPr lang="en-US" sz="1800" dirty="0" err="1">
                <a:latin typeface="Arial" charset="0"/>
                <a:ea typeface="ＭＳ Ｐゴシック" charset="0"/>
                <a:cs typeface="ＭＳ Ｐゴシック" charset="0"/>
              </a:rPr>
              <a:t>fV</a:t>
            </a:r>
            <a:r>
              <a:rPr lang="en-US" sz="1800" dirty="0">
                <a:latin typeface="Arial" charset="0"/>
                <a:ea typeface="ＭＳ Ｐゴシック" charset="0"/>
                <a:cs typeface="ＭＳ Ｐゴシック" charset="0"/>
              </a:rPr>
              <a:t>) in </a:t>
            </a:r>
            <a:r>
              <a:rPr lang="en-US" sz="1800" dirty="0" err="1">
                <a:latin typeface="Arial" charset="0"/>
                <a:ea typeface="ＭＳ Ｐゴシック" charset="0"/>
                <a:cs typeface="ＭＳ Ｐゴシック" charset="0"/>
              </a:rPr>
              <a:t>Matlab</a:t>
            </a:r>
            <a:r>
              <a:rPr lang="en-US" sz="1800" dirty="0">
                <a:latin typeface="Arial" charset="0"/>
                <a:ea typeface="ＭＳ Ｐゴシック" charset="0"/>
                <a:cs typeface="ＭＳ Ｐゴシック" charset="0"/>
              </a:rPr>
              <a:t>)</a:t>
            </a:r>
          </a:p>
          <a:p>
            <a:pPr lvl="1" eaLnBrk="1" hangingPunct="1"/>
            <a:r>
              <a:rPr lang="en-US" sz="1800" dirty="0" err="1">
                <a:latin typeface="Arial" charset="0"/>
                <a:ea typeface="ＭＳ Ｐゴシック" charset="0"/>
                <a:cs typeface="ＭＳ Ｐゴシック" charset="0"/>
              </a:rPr>
              <a:t>Vout</a:t>
            </a:r>
            <a:r>
              <a:rPr lang="en-US" sz="1800" dirty="0">
                <a:latin typeface="Arial" charset="0"/>
                <a:ea typeface="ＭＳ Ｐゴシック" charset="0"/>
                <a:cs typeface="ＭＳ Ｐゴシック" charset="0"/>
              </a:rPr>
              <a:t> = abs(V) with phase shift = angle(V)</a:t>
            </a:r>
          </a:p>
        </p:txBody>
      </p:sp>
      <p:pic>
        <p:nvPicPr>
          <p:cNvPr id="2" name="Picture 1">
            <a:extLst>
              <a:ext uri="{FF2B5EF4-FFF2-40B4-BE49-F238E27FC236}">
                <a16:creationId xmlns:a16="http://schemas.microsoft.com/office/drawing/2014/main" id="{E7B9B28B-13AD-FA40-B8C0-5D32FABF37EB}"/>
              </a:ext>
            </a:extLst>
          </p:cNvPr>
          <p:cNvPicPr>
            <a:picLocks noChangeAspect="1"/>
          </p:cNvPicPr>
          <p:nvPr/>
        </p:nvPicPr>
        <p:blipFill>
          <a:blip r:embed="rId3"/>
          <a:stretch>
            <a:fillRect/>
          </a:stretch>
        </p:blipFill>
        <p:spPr>
          <a:xfrm>
            <a:off x="6400800" y="1104900"/>
            <a:ext cx="2507278" cy="4800600"/>
          </a:xfrm>
          <a:prstGeom prst="rect">
            <a:avLst/>
          </a:prstGeom>
        </p:spPr>
      </p:pic>
      <p:pic>
        <p:nvPicPr>
          <p:cNvPr id="3" name="Picture 2">
            <a:extLst>
              <a:ext uri="{FF2B5EF4-FFF2-40B4-BE49-F238E27FC236}">
                <a16:creationId xmlns:a16="http://schemas.microsoft.com/office/drawing/2014/main" id="{3B1CF6A1-9667-7845-B71D-6AE1422EE5F8}"/>
              </a:ext>
            </a:extLst>
          </p:cNvPr>
          <p:cNvPicPr>
            <a:picLocks noChangeAspect="1"/>
          </p:cNvPicPr>
          <p:nvPr/>
        </p:nvPicPr>
        <p:blipFill>
          <a:blip r:embed="rId4"/>
          <a:stretch>
            <a:fillRect/>
          </a:stretch>
        </p:blipFill>
        <p:spPr>
          <a:xfrm>
            <a:off x="6566484" y="5834624"/>
            <a:ext cx="2374900" cy="957833"/>
          </a:xfrm>
          <a:prstGeom prst="rect">
            <a:avLst/>
          </a:prstGeom>
        </p:spPr>
      </p:pic>
      <p:sp>
        <p:nvSpPr>
          <p:cNvPr id="4" name="TextBox 3">
            <a:extLst>
              <a:ext uri="{FF2B5EF4-FFF2-40B4-BE49-F238E27FC236}">
                <a16:creationId xmlns:a16="http://schemas.microsoft.com/office/drawing/2014/main" id="{B99FEE2F-1D8A-C949-8D84-6B18BE71FC09}"/>
              </a:ext>
            </a:extLst>
          </p:cNvPr>
          <p:cNvSpPr txBox="1"/>
          <p:nvPr/>
        </p:nvSpPr>
        <p:spPr>
          <a:xfrm>
            <a:off x="8686800" y="3429000"/>
            <a:ext cx="394284" cy="400110"/>
          </a:xfrm>
          <a:prstGeom prst="rect">
            <a:avLst/>
          </a:prstGeom>
          <a:noFill/>
        </p:spPr>
        <p:txBody>
          <a:bodyPr wrap="square" rtlCol="0">
            <a:spAutoFit/>
          </a:bodyPr>
          <a:lstStyle/>
          <a:p>
            <a:r>
              <a:rPr lang="en-US" sz="2000" dirty="0"/>
              <a:t>L</a:t>
            </a:r>
          </a:p>
        </p:txBody>
      </p:sp>
    </p:spTree>
    <p:extLst>
      <p:ext uri="{BB962C8B-B14F-4D97-AF65-F5344CB8AC3E}">
        <p14:creationId xmlns:p14="http://schemas.microsoft.com/office/powerpoint/2010/main" val="1272509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89D8FBA-7D52-F548-A633-FA00904812FB}"/>
              </a:ext>
            </a:extLst>
          </p:cNvPr>
          <p:cNvPicPr>
            <a:picLocks noChangeAspect="1"/>
          </p:cNvPicPr>
          <p:nvPr/>
        </p:nvPicPr>
        <p:blipFill>
          <a:blip r:embed="rId3"/>
          <a:stretch>
            <a:fillRect/>
          </a:stretch>
        </p:blipFill>
        <p:spPr>
          <a:xfrm>
            <a:off x="3039340" y="994675"/>
            <a:ext cx="6422695" cy="5283501"/>
          </a:xfrm>
          <a:prstGeom prst="rect">
            <a:avLst/>
          </a:prstGeom>
        </p:spPr>
      </p:pic>
      <p:pic>
        <p:nvPicPr>
          <p:cNvPr id="10" name="Picture 9">
            <a:extLst>
              <a:ext uri="{FF2B5EF4-FFF2-40B4-BE49-F238E27FC236}">
                <a16:creationId xmlns:a16="http://schemas.microsoft.com/office/drawing/2014/main" id="{F66AD852-F3A6-3647-AE7D-CC3107C12A8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0831" y="4240595"/>
            <a:ext cx="1588144" cy="1468382"/>
          </a:xfrm>
          <a:prstGeom prst="rect">
            <a:avLst/>
          </a:prstGeom>
        </p:spPr>
      </p:pic>
      <p:sp>
        <p:nvSpPr>
          <p:cNvPr id="21506"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R-C circuits are frequency “filters”</a:t>
            </a:r>
          </a:p>
        </p:txBody>
      </p:sp>
      <p:sp>
        <p:nvSpPr>
          <p:cNvPr id="21507" name="Rectangle 3"/>
          <p:cNvSpPr>
            <a:spLocks noGrp="1" noChangeArrowheads="1"/>
          </p:cNvSpPr>
          <p:nvPr>
            <p:ph type="body" idx="1"/>
          </p:nvPr>
        </p:nvSpPr>
        <p:spPr/>
        <p:txBody>
          <a:bodyPr/>
          <a:lstStyle/>
          <a:p>
            <a:pPr eaLnBrk="1" hangingPunct="1"/>
            <a:r>
              <a:rPr lang="en-US" sz="2000" dirty="0">
                <a:latin typeface="Arial" charset="0"/>
                <a:ea typeface="ＭＳ Ｐゴシック" charset="0"/>
                <a:cs typeface="ＭＳ Ｐゴシック" charset="0"/>
              </a:rPr>
              <a:t>“Low pass filter”</a:t>
            </a:r>
          </a:p>
          <a:p>
            <a:pPr eaLnBrk="1" hangingPunct="1"/>
            <a:endParaRPr lang="en-US" sz="2000" dirty="0">
              <a:latin typeface="Arial" charset="0"/>
              <a:ea typeface="ＭＳ Ｐゴシック" charset="0"/>
              <a:cs typeface="ＭＳ Ｐゴシック" charset="0"/>
            </a:endParaRPr>
          </a:p>
          <a:p>
            <a:pPr eaLnBrk="1" hangingPunct="1"/>
            <a:endParaRPr lang="en-US" sz="2000" dirty="0">
              <a:latin typeface="Arial" charset="0"/>
              <a:ea typeface="ＭＳ Ｐゴシック" charset="0"/>
              <a:cs typeface="ＭＳ Ｐゴシック" charset="0"/>
            </a:endParaRPr>
          </a:p>
          <a:p>
            <a:pPr eaLnBrk="1" hangingPunct="1"/>
            <a:endParaRPr lang="en-US" sz="2000" dirty="0">
              <a:latin typeface="Arial" charset="0"/>
              <a:ea typeface="ＭＳ Ｐゴシック" charset="0"/>
              <a:cs typeface="ＭＳ Ｐゴシック" charset="0"/>
            </a:endParaRPr>
          </a:p>
          <a:p>
            <a:pPr eaLnBrk="1" hangingPunct="1"/>
            <a:endParaRPr lang="en-US" sz="2000" dirty="0">
              <a:latin typeface="Arial" charset="0"/>
              <a:ea typeface="ＭＳ Ｐゴシック" charset="0"/>
              <a:cs typeface="ＭＳ Ｐゴシック" charset="0"/>
            </a:endParaRPr>
          </a:p>
          <a:p>
            <a:pPr eaLnBrk="1" hangingPunct="1"/>
            <a:endParaRPr lang="en-US" sz="2000" dirty="0">
              <a:latin typeface="Arial" charset="0"/>
              <a:ea typeface="ＭＳ Ｐゴシック" charset="0"/>
              <a:cs typeface="ＭＳ Ｐゴシック" charset="0"/>
            </a:endParaRPr>
          </a:p>
          <a:p>
            <a:pPr eaLnBrk="1" hangingPunct="1"/>
            <a:endParaRPr lang="en-US" sz="2000" dirty="0">
              <a:latin typeface="Arial" charset="0"/>
              <a:ea typeface="ＭＳ Ｐゴシック" charset="0"/>
              <a:cs typeface="ＭＳ Ｐゴシック" charset="0"/>
            </a:endParaRPr>
          </a:p>
          <a:p>
            <a:pPr eaLnBrk="1" hangingPunct="1"/>
            <a:r>
              <a:rPr lang="en-US" sz="2000" dirty="0">
                <a:latin typeface="Arial" charset="0"/>
                <a:ea typeface="ＭＳ Ｐゴシック" charset="0"/>
                <a:cs typeface="ＭＳ Ｐゴシック" charset="0"/>
              </a:rPr>
              <a:t>“High pass filter”</a:t>
            </a:r>
          </a:p>
          <a:p>
            <a:pPr eaLnBrk="1" hangingPunct="1"/>
            <a:endParaRPr lang="en-US" sz="2000" dirty="0">
              <a:latin typeface="Arial" charset="0"/>
              <a:ea typeface="ＭＳ Ｐゴシック" charset="0"/>
              <a:cs typeface="ＭＳ Ｐゴシック" charset="0"/>
            </a:endParaRPr>
          </a:p>
          <a:p>
            <a:pPr eaLnBrk="1" hangingPunct="1"/>
            <a:endParaRPr lang="en-US" sz="2000" dirty="0">
              <a:latin typeface="Arial" charset="0"/>
              <a:ea typeface="ＭＳ Ｐゴシック" charset="0"/>
              <a:cs typeface="ＭＳ Ｐゴシック" charset="0"/>
            </a:endParaRPr>
          </a:p>
        </p:txBody>
      </p:sp>
      <p:grpSp>
        <p:nvGrpSpPr>
          <p:cNvPr id="2" name="Group 1">
            <a:extLst>
              <a:ext uri="{FF2B5EF4-FFF2-40B4-BE49-F238E27FC236}">
                <a16:creationId xmlns:a16="http://schemas.microsoft.com/office/drawing/2014/main" id="{F047BDF6-81EE-A148-AF27-1E1BA635D87E}"/>
              </a:ext>
            </a:extLst>
          </p:cNvPr>
          <p:cNvGrpSpPr/>
          <p:nvPr/>
        </p:nvGrpSpPr>
        <p:grpSpPr>
          <a:xfrm>
            <a:off x="757989" y="1671852"/>
            <a:ext cx="1503948" cy="3763068"/>
            <a:chOff x="6705600" y="1690476"/>
            <a:chExt cx="2420353" cy="5865182"/>
          </a:xfrm>
        </p:grpSpPr>
        <p:pic>
          <p:nvPicPr>
            <p:cNvPr id="7" name="Picture 6">
              <a:extLst>
                <a:ext uri="{FF2B5EF4-FFF2-40B4-BE49-F238E27FC236}">
                  <a16:creationId xmlns:a16="http://schemas.microsoft.com/office/drawing/2014/main" id="{2B32E5E3-91BE-A748-B852-E711313E370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05600" y="1690476"/>
              <a:ext cx="2420353" cy="2288633"/>
            </a:xfrm>
            <a:prstGeom prst="rect">
              <a:avLst/>
            </a:prstGeom>
          </p:spPr>
        </p:pic>
        <p:sp>
          <p:nvSpPr>
            <p:cNvPr id="8" name="TextBox 7">
              <a:extLst>
                <a:ext uri="{FF2B5EF4-FFF2-40B4-BE49-F238E27FC236}">
                  <a16:creationId xmlns:a16="http://schemas.microsoft.com/office/drawing/2014/main" id="{34564FF0-DACA-2548-B04B-EDDB7712CDA4}"/>
                </a:ext>
              </a:extLst>
            </p:cNvPr>
            <p:cNvSpPr txBox="1"/>
            <p:nvPr/>
          </p:nvSpPr>
          <p:spPr>
            <a:xfrm>
              <a:off x="7398417" y="2603959"/>
              <a:ext cx="1034717" cy="338554"/>
            </a:xfrm>
            <a:prstGeom prst="rect">
              <a:avLst/>
            </a:prstGeom>
            <a:solidFill>
              <a:schemeClr val="bg1"/>
            </a:solidFill>
          </p:spPr>
          <p:txBody>
            <a:bodyPr wrap="square" rtlCol="0">
              <a:spAutoFit/>
            </a:bodyPr>
            <a:lstStyle/>
            <a:p>
              <a:endParaRPr lang="en-US" i="1" baseline="30000" dirty="0"/>
            </a:p>
          </p:txBody>
        </p:sp>
        <p:sp>
          <p:nvSpPr>
            <p:cNvPr id="19" name="TextBox 18">
              <a:extLst>
                <a:ext uri="{FF2B5EF4-FFF2-40B4-BE49-F238E27FC236}">
                  <a16:creationId xmlns:a16="http://schemas.microsoft.com/office/drawing/2014/main" id="{756D27DD-212D-C54C-A52D-0BFAB8293A83}"/>
                </a:ext>
              </a:extLst>
            </p:cNvPr>
            <p:cNvSpPr txBox="1"/>
            <p:nvPr/>
          </p:nvSpPr>
          <p:spPr>
            <a:xfrm>
              <a:off x="7553319" y="7217105"/>
              <a:ext cx="1034717" cy="338553"/>
            </a:xfrm>
            <a:prstGeom prst="rect">
              <a:avLst/>
            </a:prstGeom>
            <a:solidFill>
              <a:schemeClr val="bg1"/>
            </a:solidFill>
          </p:spPr>
          <p:txBody>
            <a:bodyPr wrap="square" rtlCol="0">
              <a:spAutoFit/>
            </a:bodyPr>
            <a:lstStyle/>
            <a:p>
              <a:endParaRPr lang="en-US" i="1" baseline="30000" dirty="0"/>
            </a:p>
          </p:txBody>
        </p:sp>
      </p:grpSp>
      <p:cxnSp>
        <p:nvCxnSpPr>
          <p:cNvPr id="4" name="Straight Arrow Connector 3">
            <a:extLst>
              <a:ext uri="{FF2B5EF4-FFF2-40B4-BE49-F238E27FC236}">
                <a16:creationId xmlns:a16="http://schemas.microsoft.com/office/drawing/2014/main" id="{DC6B50A4-9D71-324F-AC22-C703B74F23C8}"/>
              </a:ext>
            </a:extLst>
          </p:cNvPr>
          <p:cNvCxnSpPr/>
          <p:nvPr/>
        </p:nvCxnSpPr>
        <p:spPr bwMode="auto">
          <a:xfrm>
            <a:off x="1937084" y="2430379"/>
            <a:ext cx="589548" cy="0"/>
          </a:xfrm>
          <a:prstGeom prst="straightConnector1">
            <a:avLst/>
          </a:prstGeom>
          <a:ln w="50800">
            <a:solidFill>
              <a:srgbClr val="00B050"/>
            </a:solidFill>
            <a:headEnd type="oval" w="med" len="med"/>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71A97FE5-C5AE-8249-A7DA-306860DA46B6}"/>
              </a:ext>
            </a:extLst>
          </p:cNvPr>
          <p:cNvSpPr txBox="1"/>
          <p:nvPr/>
        </p:nvSpPr>
        <p:spPr>
          <a:xfrm>
            <a:off x="2189748" y="2492093"/>
            <a:ext cx="849592" cy="307777"/>
          </a:xfrm>
          <a:prstGeom prst="rect">
            <a:avLst/>
          </a:prstGeom>
          <a:noFill/>
        </p:spPr>
        <p:txBody>
          <a:bodyPr wrap="none" rtlCol="0">
            <a:spAutoFit/>
          </a:bodyPr>
          <a:lstStyle/>
          <a:p>
            <a:r>
              <a:rPr lang="en-US" sz="1400" dirty="0" err="1"/>
              <a:t>Vout</a:t>
            </a:r>
            <a:r>
              <a:rPr lang="en-US" sz="1400" dirty="0"/>
              <a:t>/Vin</a:t>
            </a:r>
          </a:p>
        </p:txBody>
      </p:sp>
      <p:sp>
        <p:nvSpPr>
          <p:cNvPr id="15" name="TextBox 14">
            <a:extLst>
              <a:ext uri="{FF2B5EF4-FFF2-40B4-BE49-F238E27FC236}">
                <a16:creationId xmlns:a16="http://schemas.microsoft.com/office/drawing/2014/main" id="{AD44956A-72F0-174E-BD41-231725D03D87}"/>
              </a:ext>
            </a:extLst>
          </p:cNvPr>
          <p:cNvSpPr txBox="1"/>
          <p:nvPr/>
        </p:nvSpPr>
        <p:spPr>
          <a:xfrm>
            <a:off x="1295564" y="4894172"/>
            <a:ext cx="538361" cy="158204"/>
          </a:xfrm>
          <a:prstGeom prst="rect">
            <a:avLst/>
          </a:prstGeom>
          <a:solidFill>
            <a:schemeClr val="bg1"/>
          </a:solidFill>
        </p:spPr>
        <p:txBody>
          <a:bodyPr wrap="square" rtlCol="0">
            <a:spAutoFit/>
          </a:bodyPr>
          <a:lstStyle/>
          <a:p>
            <a:endParaRPr lang="en-US" i="1" baseline="30000" dirty="0"/>
          </a:p>
        </p:txBody>
      </p:sp>
      <p:cxnSp>
        <p:nvCxnSpPr>
          <p:cNvPr id="16" name="Straight Arrow Connector 15">
            <a:extLst>
              <a:ext uri="{FF2B5EF4-FFF2-40B4-BE49-F238E27FC236}">
                <a16:creationId xmlns:a16="http://schemas.microsoft.com/office/drawing/2014/main" id="{783FEA2E-F5D3-874D-AB35-C7620C1AEE5C}"/>
              </a:ext>
            </a:extLst>
          </p:cNvPr>
          <p:cNvCxnSpPr/>
          <p:nvPr/>
        </p:nvCxnSpPr>
        <p:spPr bwMode="auto">
          <a:xfrm>
            <a:off x="2082103" y="4921351"/>
            <a:ext cx="589548" cy="0"/>
          </a:xfrm>
          <a:prstGeom prst="straightConnector1">
            <a:avLst/>
          </a:prstGeom>
          <a:ln w="50800">
            <a:solidFill>
              <a:srgbClr val="FF0000"/>
            </a:solidFill>
            <a:headEnd type="oval" w="med" len="med"/>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5095354B-1383-B04D-82E3-9FF75AE90A25}"/>
              </a:ext>
            </a:extLst>
          </p:cNvPr>
          <p:cNvSpPr txBox="1"/>
          <p:nvPr/>
        </p:nvSpPr>
        <p:spPr>
          <a:xfrm>
            <a:off x="2334767" y="4983065"/>
            <a:ext cx="849592" cy="307777"/>
          </a:xfrm>
          <a:prstGeom prst="rect">
            <a:avLst/>
          </a:prstGeom>
          <a:noFill/>
        </p:spPr>
        <p:txBody>
          <a:bodyPr wrap="none" rtlCol="0">
            <a:spAutoFit/>
          </a:bodyPr>
          <a:lstStyle/>
          <a:p>
            <a:r>
              <a:rPr lang="en-US" sz="1400" dirty="0" err="1"/>
              <a:t>Vout</a:t>
            </a:r>
            <a:r>
              <a:rPr lang="en-US" sz="1400" dirty="0"/>
              <a:t>/Vin</a:t>
            </a:r>
          </a:p>
        </p:txBody>
      </p:sp>
      <p:sp>
        <p:nvSpPr>
          <p:cNvPr id="18" name="TextBox 17">
            <a:extLst>
              <a:ext uri="{FF2B5EF4-FFF2-40B4-BE49-F238E27FC236}">
                <a16:creationId xmlns:a16="http://schemas.microsoft.com/office/drawing/2014/main" id="{CFB7888B-B1FF-0640-B0D5-6ECCD8EF45BA}"/>
              </a:ext>
            </a:extLst>
          </p:cNvPr>
          <p:cNvSpPr txBox="1"/>
          <p:nvPr/>
        </p:nvSpPr>
        <p:spPr>
          <a:xfrm>
            <a:off x="757989" y="6188727"/>
            <a:ext cx="7703569" cy="1015663"/>
          </a:xfrm>
          <a:prstGeom prst="rect">
            <a:avLst/>
          </a:prstGeom>
          <a:noFill/>
        </p:spPr>
        <p:txBody>
          <a:bodyPr wrap="square" rtlCol="0">
            <a:spAutoFit/>
          </a:bodyPr>
          <a:lstStyle/>
          <a:p>
            <a:r>
              <a:rPr lang="en-US" sz="2000" dirty="0"/>
              <a:t>Note: Just changed the top plot to: </a:t>
            </a:r>
          </a:p>
          <a:p>
            <a:r>
              <a:rPr lang="en-US" sz="1600" dirty="0" err="1">
                <a:latin typeface="Courier New" panose="02070309020205020404" pitchFamily="49" charset="0"/>
                <a:cs typeface="Courier New" panose="02070309020205020404" pitchFamily="49" charset="0"/>
              </a:rPr>
              <a:t>semilogx</a:t>
            </a:r>
            <a:r>
              <a:rPr lang="en-US" sz="1600" dirty="0">
                <a:latin typeface="Courier New" panose="02070309020205020404" pitchFamily="49" charset="0"/>
                <a:cs typeface="Courier New" panose="02070309020205020404" pitchFamily="49" charset="0"/>
              </a:rPr>
              <a:t>(f,10*log10(abs([</a:t>
            </a:r>
            <a:r>
              <a:rPr lang="en-US" sz="1600" dirty="0" err="1">
                <a:latin typeface="Courier New" panose="02070309020205020404" pitchFamily="49" charset="0"/>
                <a:cs typeface="Courier New" panose="02070309020205020404" pitchFamily="49" charset="0"/>
              </a:rPr>
              <a:t>Vr</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Vc</a:t>
            </a:r>
            <a:r>
              <a:rPr lang="en-US" sz="1600" dirty="0">
                <a:latin typeface="Courier New" panose="02070309020205020404" pitchFamily="49" charset="0"/>
                <a:cs typeface="Courier New" panose="02070309020205020404" pitchFamily="49" charset="0"/>
              </a:rPr>
              <a:t>])/Vo)); </a:t>
            </a:r>
            <a:r>
              <a:rPr lang="en-US" sz="1600" dirty="0" err="1">
                <a:latin typeface="Courier New" panose="02070309020205020404" pitchFamily="49" charset="0"/>
                <a:cs typeface="Courier New" panose="02070309020205020404" pitchFamily="49" charset="0"/>
              </a:rPr>
              <a:t>ylabel</a:t>
            </a:r>
            <a:r>
              <a:rPr lang="en-US" sz="1600" dirty="0">
                <a:latin typeface="Courier New" panose="02070309020205020404" pitchFamily="49" charset="0"/>
                <a:cs typeface="Courier New" panose="02070309020205020404" pitchFamily="49" charset="0"/>
              </a:rPr>
              <a:t>('gain (dB)')</a:t>
            </a:r>
          </a:p>
          <a:p>
            <a:endParaRPr lang="en-US" dirty="0"/>
          </a:p>
        </p:txBody>
      </p:sp>
    </p:spTree>
    <p:extLst>
      <p:ext uri="{BB962C8B-B14F-4D97-AF65-F5344CB8AC3E}">
        <p14:creationId xmlns:p14="http://schemas.microsoft.com/office/powerpoint/2010/main" val="35827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80F6D09-7EF6-AD48-ADA4-5F5DB6ABB4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81600" y="3733800"/>
            <a:ext cx="3486508" cy="2614881"/>
          </a:xfrm>
          <a:prstGeom prst="rect">
            <a:avLst/>
          </a:prstGeom>
        </p:spPr>
      </p:pic>
      <p:pic>
        <p:nvPicPr>
          <p:cNvPr id="15" name="Picture 14">
            <a:extLst>
              <a:ext uri="{FF2B5EF4-FFF2-40B4-BE49-F238E27FC236}">
                <a16:creationId xmlns:a16="http://schemas.microsoft.com/office/drawing/2014/main" id="{8A1348AC-AFBC-1D4F-BA2C-B95EC0C29D5A}"/>
              </a:ext>
            </a:extLst>
          </p:cNvPr>
          <p:cNvPicPr>
            <a:picLocks noChangeAspect="1"/>
          </p:cNvPicPr>
          <p:nvPr/>
        </p:nvPicPr>
        <p:blipFill>
          <a:blip r:embed="rId4"/>
          <a:stretch>
            <a:fillRect/>
          </a:stretch>
        </p:blipFill>
        <p:spPr>
          <a:xfrm>
            <a:off x="5410200" y="1286299"/>
            <a:ext cx="2873194" cy="1855133"/>
          </a:xfrm>
          <a:prstGeom prst="rect">
            <a:avLst/>
          </a:prstGeom>
        </p:spPr>
      </p:pic>
      <p:sp>
        <p:nvSpPr>
          <p:cNvPr id="2" name="Title 1">
            <a:extLst>
              <a:ext uri="{FF2B5EF4-FFF2-40B4-BE49-F238E27FC236}">
                <a16:creationId xmlns:a16="http://schemas.microsoft.com/office/drawing/2014/main" id="{2E5F4B1D-4F51-F548-8FAA-57B298633084}"/>
              </a:ext>
            </a:extLst>
          </p:cNvPr>
          <p:cNvSpPr>
            <a:spLocks noGrp="1"/>
          </p:cNvSpPr>
          <p:nvPr>
            <p:ph type="title"/>
          </p:nvPr>
        </p:nvSpPr>
        <p:spPr/>
        <p:txBody>
          <a:bodyPr/>
          <a:lstStyle/>
          <a:p>
            <a:r>
              <a:rPr lang="en-US" dirty="0"/>
              <a:t>Arduino </a:t>
            </a:r>
            <a:r>
              <a:rPr lang="en-US" dirty="0" err="1"/>
              <a:t>AnalogWrite</a:t>
            </a:r>
            <a:r>
              <a:rPr lang="en-US" dirty="0"/>
              <a:t>() </a:t>
            </a:r>
          </a:p>
        </p:txBody>
      </p:sp>
      <p:sp>
        <p:nvSpPr>
          <p:cNvPr id="3" name="Content Placeholder 2">
            <a:extLst>
              <a:ext uri="{FF2B5EF4-FFF2-40B4-BE49-F238E27FC236}">
                <a16:creationId xmlns:a16="http://schemas.microsoft.com/office/drawing/2014/main" id="{DF062E43-8442-4E48-9D80-B7A69BE1719E}"/>
              </a:ext>
            </a:extLst>
          </p:cNvPr>
          <p:cNvSpPr>
            <a:spLocks noGrp="1"/>
          </p:cNvSpPr>
          <p:nvPr>
            <p:ph idx="1"/>
          </p:nvPr>
        </p:nvSpPr>
        <p:spPr>
          <a:xfrm>
            <a:off x="685801" y="1080488"/>
            <a:ext cx="4191000" cy="5015512"/>
          </a:xfrm>
        </p:spPr>
        <p:txBody>
          <a:bodyPr numCol="1"/>
          <a:lstStyle/>
          <a:p>
            <a:r>
              <a:rPr lang="en-US" dirty="0"/>
              <a:t>Doesn’t generate a DC voltage, but a fast-switching (970Hz) AC voltage with average value proportional to the pulse width or duty cycle – i.e., pulse with modulation (PWM)</a:t>
            </a:r>
          </a:p>
          <a:p>
            <a:r>
              <a:rPr lang="en-US" dirty="0"/>
              <a:t>A low pass filter that passes DC (0 Hz) while attenuating the PWM frequency will convert the PWM voltage to analog DC </a:t>
            </a:r>
          </a:p>
          <a:p>
            <a:endParaRPr lang="en-US" dirty="0"/>
          </a:p>
        </p:txBody>
      </p:sp>
    </p:spTree>
    <p:extLst>
      <p:ext uri="{BB962C8B-B14F-4D97-AF65-F5344CB8AC3E}">
        <p14:creationId xmlns:p14="http://schemas.microsoft.com/office/powerpoint/2010/main" val="2103723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3452D-CAF4-2943-A944-4CC977024BB7}"/>
              </a:ext>
            </a:extLst>
          </p:cNvPr>
          <p:cNvSpPr>
            <a:spLocks noGrp="1"/>
          </p:cNvSpPr>
          <p:nvPr>
            <p:ph type="title"/>
          </p:nvPr>
        </p:nvSpPr>
        <p:spPr/>
        <p:txBody>
          <a:bodyPr/>
          <a:lstStyle/>
          <a:p>
            <a:r>
              <a:rPr lang="en-US" dirty="0"/>
              <a:t>PWM attenuation vs. settling time</a:t>
            </a:r>
          </a:p>
        </p:txBody>
      </p:sp>
      <p:sp>
        <p:nvSpPr>
          <p:cNvPr id="3" name="Content Placeholder 2">
            <a:extLst>
              <a:ext uri="{FF2B5EF4-FFF2-40B4-BE49-F238E27FC236}">
                <a16:creationId xmlns:a16="http://schemas.microsoft.com/office/drawing/2014/main" id="{7EDEB6FF-73CF-2349-B8C9-87CB60287557}"/>
              </a:ext>
            </a:extLst>
          </p:cNvPr>
          <p:cNvSpPr>
            <a:spLocks noGrp="1"/>
          </p:cNvSpPr>
          <p:nvPr>
            <p:ph idx="1"/>
          </p:nvPr>
        </p:nvSpPr>
        <p:spPr/>
        <p:txBody>
          <a:bodyPr/>
          <a:lstStyle/>
          <a:p>
            <a:r>
              <a:rPr lang="en-US" dirty="0"/>
              <a:t>Experimenting with different R’s and C’s (mostly R’s since we don’t have many C’s) </a:t>
            </a:r>
            <a:r>
              <a:rPr lang="en-US" dirty="0">
                <a:sym typeface="Wingdings" pitchFamily="2" charset="2"/>
              </a:rPr>
              <a:t> there’s a trade-off</a:t>
            </a:r>
          </a:p>
          <a:p>
            <a:pPr lvl="1"/>
            <a:r>
              <a:rPr lang="en-US" dirty="0">
                <a:sym typeface="Wingdings" pitchFamily="2" charset="2"/>
              </a:rPr>
              <a:t>Attenuating PWM noise increases settling time (and the rate at which we can change voltages)</a:t>
            </a:r>
          </a:p>
          <a:p>
            <a:r>
              <a:rPr lang="en-US" dirty="0">
                <a:sym typeface="Wingdings" pitchFamily="2" charset="2"/>
              </a:rPr>
              <a:t>Do we have to compromise with either PWM noise for faster settling or a quieter voltage that can only be changed slowly?</a:t>
            </a:r>
          </a:p>
          <a:p>
            <a:r>
              <a:rPr lang="en-US" dirty="0">
                <a:sym typeface="Wingdings" pitchFamily="2" charset="2"/>
              </a:rPr>
              <a:t>Think about this in the </a:t>
            </a:r>
            <a:br>
              <a:rPr lang="en-US" dirty="0">
                <a:sym typeface="Wingdings" pitchFamily="2" charset="2"/>
              </a:rPr>
            </a:br>
            <a:r>
              <a:rPr lang="en-US" dirty="0">
                <a:sym typeface="Wingdings" pitchFamily="2" charset="2"/>
              </a:rPr>
              <a:t>frequency domain </a:t>
            </a:r>
            <a:endParaRPr lang="en-US" dirty="0"/>
          </a:p>
        </p:txBody>
      </p:sp>
      <p:grpSp>
        <p:nvGrpSpPr>
          <p:cNvPr id="7" name="Group 6">
            <a:extLst>
              <a:ext uri="{FF2B5EF4-FFF2-40B4-BE49-F238E27FC236}">
                <a16:creationId xmlns:a16="http://schemas.microsoft.com/office/drawing/2014/main" id="{167F3C07-2916-F24A-BABF-46D25F02C8CB}"/>
              </a:ext>
            </a:extLst>
          </p:cNvPr>
          <p:cNvGrpSpPr/>
          <p:nvPr/>
        </p:nvGrpSpPr>
        <p:grpSpPr>
          <a:xfrm>
            <a:off x="4750338" y="3467100"/>
            <a:ext cx="4393662" cy="3126921"/>
            <a:chOff x="4750338" y="3467100"/>
            <a:chExt cx="4393662" cy="3126921"/>
          </a:xfrm>
        </p:grpSpPr>
        <p:pic>
          <p:nvPicPr>
            <p:cNvPr id="4" name="Picture 3">
              <a:extLst>
                <a:ext uri="{FF2B5EF4-FFF2-40B4-BE49-F238E27FC236}">
                  <a16:creationId xmlns:a16="http://schemas.microsoft.com/office/drawing/2014/main" id="{C68844E8-F0FF-AA42-BF5A-D4DA02B4A3B2}"/>
                </a:ext>
              </a:extLst>
            </p:cNvPr>
            <p:cNvPicPr>
              <a:picLocks noChangeAspect="1"/>
            </p:cNvPicPr>
            <p:nvPr/>
          </p:nvPicPr>
          <p:blipFill>
            <a:blip r:embed="rId2"/>
            <a:stretch>
              <a:fillRect/>
            </a:stretch>
          </p:blipFill>
          <p:spPr>
            <a:xfrm>
              <a:off x="4750338" y="3467100"/>
              <a:ext cx="4169229" cy="3126921"/>
            </a:xfrm>
            <a:prstGeom prst="rect">
              <a:avLst/>
            </a:prstGeom>
          </p:spPr>
        </p:pic>
        <p:sp>
          <p:nvSpPr>
            <p:cNvPr id="5" name="TextBox 4">
              <a:extLst>
                <a:ext uri="{FF2B5EF4-FFF2-40B4-BE49-F238E27FC236}">
                  <a16:creationId xmlns:a16="http://schemas.microsoft.com/office/drawing/2014/main" id="{4C5B754D-DB01-3A45-AA93-3B2FEF32AC63}"/>
                </a:ext>
              </a:extLst>
            </p:cNvPr>
            <p:cNvSpPr txBox="1"/>
            <p:nvPr/>
          </p:nvSpPr>
          <p:spPr>
            <a:xfrm>
              <a:off x="5338166" y="5411960"/>
              <a:ext cx="3137397" cy="830997"/>
            </a:xfrm>
            <a:prstGeom prst="rect">
              <a:avLst/>
            </a:prstGeom>
            <a:noFill/>
          </p:spPr>
          <p:txBody>
            <a:bodyPr wrap="none" rtlCol="0">
              <a:spAutoFit/>
            </a:bodyPr>
            <a:lstStyle/>
            <a:p>
              <a:r>
                <a:rPr lang="en-US" dirty="0"/>
                <a:t>PWM noise is here</a:t>
              </a:r>
              <a:endParaRPr lang="en-US" dirty="0">
                <a:sym typeface="Wingdings" pitchFamily="2" charset="2"/>
              </a:endParaRPr>
            </a:p>
            <a:p>
              <a:r>
                <a:rPr lang="en-US" dirty="0">
                  <a:sym typeface="Wingdings" pitchFamily="2" charset="2"/>
                </a:rPr>
                <a:t>want lower gain      </a:t>
              </a:r>
              <a:endParaRPr lang="en-US" dirty="0"/>
            </a:p>
          </p:txBody>
        </p:sp>
        <p:sp>
          <p:nvSpPr>
            <p:cNvPr id="6" name="TextBox 5">
              <a:extLst>
                <a:ext uri="{FF2B5EF4-FFF2-40B4-BE49-F238E27FC236}">
                  <a16:creationId xmlns:a16="http://schemas.microsoft.com/office/drawing/2014/main" id="{B3A22400-08D3-7D45-8892-C1E52E377C7A}"/>
                </a:ext>
              </a:extLst>
            </p:cNvPr>
            <p:cNvSpPr txBox="1"/>
            <p:nvPr/>
          </p:nvSpPr>
          <p:spPr>
            <a:xfrm>
              <a:off x="6535594" y="3608533"/>
              <a:ext cx="2608406" cy="830997"/>
            </a:xfrm>
            <a:prstGeom prst="rect">
              <a:avLst/>
            </a:prstGeom>
            <a:noFill/>
          </p:spPr>
          <p:txBody>
            <a:bodyPr wrap="none" rtlCol="0">
              <a:spAutoFit/>
            </a:bodyPr>
            <a:lstStyle/>
            <a:p>
              <a:r>
                <a:rPr lang="en-US" dirty="0">
                  <a:sym typeface="Wingdings" pitchFamily="2" charset="2"/>
                </a:rPr>
                <a:t> </a:t>
              </a:r>
              <a:r>
                <a:rPr lang="en-US" dirty="0"/>
                <a:t>Settling is here</a:t>
              </a:r>
            </a:p>
            <a:p>
              <a:r>
                <a:rPr lang="en-US" dirty="0">
                  <a:sym typeface="Wingdings" pitchFamily="2" charset="2"/>
                </a:rPr>
                <a:t>Want higher gain</a:t>
              </a:r>
              <a:endParaRPr lang="en-US" dirty="0"/>
            </a:p>
          </p:txBody>
        </p:sp>
      </p:grpSp>
      <p:sp>
        <p:nvSpPr>
          <p:cNvPr id="8" name="Oval 7">
            <a:extLst>
              <a:ext uri="{FF2B5EF4-FFF2-40B4-BE49-F238E27FC236}">
                <a16:creationId xmlns:a16="http://schemas.microsoft.com/office/drawing/2014/main" id="{05A65AFC-8545-F639-C9AA-162A6E54DD81}"/>
              </a:ext>
            </a:extLst>
          </p:cNvPr>
          <p:cNvSpPr/>
          <p:nvPr/>
        </p:nvSpPr>
        <p:spPr bwMode="auto">
          <a:xfrm>
            <a:off x="5943600" y="6384390"/>
            <a:ext cx="2144364" cy="332262"/>
          </a:xfrm>
          <a:prstGeom prst="ellipse">
            <a:avLst/>
          </a:prstGeom>
          <a:solidFill>
            <a:srgbClr val="FF0000">
              <a:alpha val="34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10" name="Straight Arrow Connector 9">
            <a:extLst>
              <a:ext uri="{FF2B5EF4-FFF2-40B4-BE49-F238E27FC236}">
                <a16:creationId xmlns:a16="http://schemas.microsoft.com/office/drawing/2014/main" id="{1A11157C-0DAB-C30D-A8D8-21C2181706B5}"/>
              </a:ext>
            </a:extLst>
          </p:cNvPr>
          <p:cNvCxnSpPr>
            <a:cxnSpLocks/>
          </p:cNvCxnSpPr>
          <p:nvPr/>
        </p:nvCxnSpPr>
        <p:spPr bwMode="auto">
          <a:xfrm>
            <a:off x="3581400" y="4648200"/>
            <a:ext cx="2344837" cy="19050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83203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4DFB0D-EE64-3047-B4CE-E454193D1C97}"/>
              </a:ext>
            </a:extLst>
          </p:cNvPr>
          <p:cNvPicPr>
            <a:picLocks noChangeAspect="1"/>
          </p:cNvPicPr>
          <p:nvPr/>
        </p:nvPicPr>
        <p:blipFill>
          <a:blip r:embed="rId3"/>
          <a:stretch>
            <a:fillRect/>
          </a:stretch>
        </p:blipFill>
        <p:spPr>
          <a:xfrm>
            <a:off x="4154406" y="914400"/>
            <a:ext cx="4893035" cy="3886199"/>
          </a:xfrm>
          <a:prstGeom prst="rect">
            <a:avLst/>
          </a:prstGeom>
        </p:spPr>
      </p:pic>
      <p:sp>
        <p:nvSpPr>
          <p:cNvPr id="2" name="Title 1">
            <a:extLst>
              <a:ext uri="{FF2B5EF4-FFF2-40B4-BE49-F238E27FC236}">
                <a16:creationId xmlns:a16="http://schemas.microsoft.com/office/drawing/2014/main" id="{E67F4E2A-099E-374F-8F9D-C783F97236A2}"/>
              </a:ext>
            </a:extLst>
          </p:cNvPr>
          <p:cNvSpPr>
            <a:spLocks noGrp="1"/>
          </p:cNvSpPr>
          <p:nvPr>
            <p:ph type="title"/>
          </p:nvPr>
        </p:nvSpPr>
        <p:spPr/>
        <p:txBody>
          <a:bodyPr/>
          <a:lstStyle/>
          <a:p>
            <a:r>
              <a:rPr lang="en-US" dirty="0"/>
              <a:t>2</a:t>
            </a:r>
            <a:r>
              <a:rPr lang="en-US" baseline="30000" dirty="0"/>
              <a:t>nd</a:t>
            </a:r>
            <a:r>
              <a:rPr lang="en-US" dirty="0"/>
              <a:t> order (cascaded) filters</a:t>
            </a:r>
          </a:p>
        </p:txBody>
      </p:sp>
      <p:sp>
        <p:nvSpPr>
          <p:cNvPr id="3" name="Content Placeholder 2">
            <a:extLst>
              <a:ext uri="{FF2B5EF4-FFF2-40B4-BE49-F238E27FC236}">
                <a16:creationId xmlns:a16="http://schemas.microsoft.com/office/drawing/2014/main" id="{FF244BFF-D9B3-6C43-AA28-CDC64B9A0BB8}"/>
              </a:ext>
            </a:extLst>
          </p:cNvPr>
          <p:cNvSpPr>
            <a:spLocks noGrp="1"/>
          </p:cNvSpPr>
          <p:nvPr>
            <p:ph idx="1"/>
          </p:nvPr>
        </p:nvSpPr>
        <p:spPr>
          <a:xfrm>
            <a:off x="457201" y="2351314"/>
            <a:ext cx="7772400" cy="4800600"/>
          </a:xfrm>
        </p:spPr>
        <p:txBody>
          <a:bodyPr/>
          <a:lstStyle/>
          <a:p>
            <a:pPr marL="0" indent="0">
              <a:buNone/>
            </a:pPr>
            <a:r>
              <a:rPr lang="en-US" sz="1200" dirty="0">
                <a:latin typeface="Courier New" panose="02070309020205020404" pitchFamily="49" charset="0"/>
                <a:cs typeface="Courier New" panose="02070309020205020404" pitchFamily="49" charset="0"/>
              </a:rPr>
              <a:t>% first order filter that works</a:t>
            </a:r>
          </a:p>
          <a:p>
            <a:pPr marL="0" indent="0">
              <a:buNone/>
            </a:pPr>
            <a:r>
              <a:rPr lang="en-US" sz="1200" dirty="0">
                <a:latin typeface="Courier New" panose="02070309020205020404" pitchFamily="49" charset="0"/>
                <a:cs typeface="Courier New" panose="02070309020205020404" pitchFamily="49" charset="0"/>
              </a:rPr>
              <a:t>R = 100e3; C = 1e-6; Vo = 1;</a:t>
            </a:r>
          </a:p>
          <a:p>
            <a:pPr marL="0" indent="0">
              <a:buNone/>
            </a:pPr>
            <a:r>
              <a:rPr lang="en-US" sz="1200" dirty="0">
                <a:latin typeface="Courier New" panose="02070309020205020404" pitchFamily="49" charset="0"/>
                <a:cs typeface="Courier New" panose="02070309020205020404" pitchFamily="49" charset="0"/>
              </a:rPr>
              <a:t>j = sqrt(-1);</a:t>
            </a:r>
          </a:p>
          <a:p>
            <a:pPr marL="0" indent="0">
              <a:buNone/>
            </a:pPr>
            <a:r>
              <a:rPr lang="en-US" sz="1200" dirty="0">
                <a:latin typeface="Courier New" panose="02070309020205020404" pitchFamily="49" charset="0"/>
                <a:cs typeface="Courier New" panose="02070309020205020404" pitchFamily="49" charset="0"/>
              </a:rPr>
              <a:t>ff = </a:t>
            </a:r>
            <a:r>
              <a:rPr lang="en-US" sz="1200" dirty="0" err="1">
                <a:latin typeface="Courier New" panose="02070309020205020404" pitchFamily="49" charset="0"/>
                <a:cs typeface="Courier New" panose="02070309020205020404" pitchFamily="49" charset="0"/>
              </a:rPr>
              <a:t>logspace</a:t>
            </a:r>
            <a:r>
              <a:rPr lang="en-US" sz="1200" dirty="0">
                <a:latin typeface="Courier New" panose="02070309020205020404" pitchFamily="49" charset="0"/>
                <a:cs typeface="Courier New" panose="02070309020205020404" pitchFamily="49" charset="0"/>
              </a:rPr>
              <a:t>(0,3)';</a:t>
            </a:r>
          </a:p>
          <a:p>
            <a:pPr marL="0" indent="0">
              <a:buNone/>
            </a:pPr>
            <a:r>
              <a:rPr lang="en-US" sz="1200" dirty="0">
                <a:latin typeface="Courier New" panose="02070309020205020404" pitchFamily="49" charset="0"/>
                <a:cs typeface="Courier New" panose="02070309020205020404" pitchFamily="49" charset="0"/>
              </a:rPr>
              <a:t>w = 2 * pi * ff;</a:t>
            </a:r>
          </a:p>
          <a:p>
            <a:pPr marL="0" indent="0">
              <a:buNone/>
            </a:pPr>
            <a:r>
              <a:rPr lang="en-US" sz="1200" dirty="0" err="1">
                <a:latin typeface="Courier New" panose="02070309020205020404" pitchFamily="49" charset="0"/>
                <a:cs typeface="Courier New" panose="02070309020205020404" pitchFamily="49" charset="0"/>
              </a:rPr>
              <a:t>Zc</a:t>
            </a:r>
            <a:r>
              <a:rPr lang="en-US" sz="1200" dirty="0">
                <a:latin typeface="Courier New" panose="02070309020205020404" pitchFamily="49" charset="0"/>
                <a:cs typeface="Courier New" panose="02070309020205020404" pitchFamily="49" charset="0"/>
              </a:rPr>
              <a:t> = 1 ./ (j*w*C);</a:t>
            </a:r>
          </a:p>
          <a:p>
            <a:pPr marL="0" indent="0">
              <a:buNone/>
            </a:pPr>
            <a:r>
              <a:rPr lang="en-US" sz="1200" dirty="0">
                <a:latin typeface="Courier New" panose="02070309020205020404" pitchFamily="49" charset="0"/>
                <a:cs typeface="Courier New" panose="02070309020205020404" pitchFamily="49" charset="0"/>
              </a:rPr>
              <a:t>Vc0 = Vo * </a:t>
            </a:r>
            <a:r>
              <a:rPr lang="en-US" sz="1200" dirty="0" err="1">
                <a:latin typeface="Courier New" panose="02070309020205020404" pitchFamily="49" charset="0"/>
                <a:cs typeface="Courier New" panose="02070309020205020404" pitchFamily="49" charset="0"/>
              </a:rPr>
              <a:t>Zc</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R+Zc</a:t>
            </a:r>
            <a:r>
              <a:rPr lang="en-US" sz="1200" dirty="0">
                <a:latin typeface="Courier New" panose="02070309020205020404" pitchFamily="49" charset="0"/>
                <a:cs typeface="Courier New" panose="02070309020205020404" pitchFamily="49" charset="0"/>
              </a:rPr>
              <a:t>);</a:t>
            </a:r>
          </a:p>
          <a:p>
            <a:pPr marL="0" indent="0">
              <a:buNone/>
            </a:pPr>
            <a:r>
              <a:rPr lang="en-US" sz="1200" dirty="0">
                <a:latin typeface="Courier New" panose="02070309020205020404" pitchFamily="49" charset="0"/>
                <a:cs typeface="Courier New" panose="02070309020205020404" pitchFamily="49" charset="0"/>
              </a:rPr>
              <a:t>% 2nd order design:</a:t>
            </a:r>
          </a:p>
          <a:p>
            <a:pPr marL="0" indent="0">
              <a:buNone/>
            </a:pPr>
            <a:r>
              <a:rPr lang="en-US" sz="1200" dirty="0">
                <a:latin typeface="Courier New" panose="02070309020205020404" pitchFamily="49" charset="0"/>
                <a:cs typeface="Courier New" panose="02070309020205020404" pitchFamily="49" charset="0"/>
              </a:rPr>
              <a:t>R1 =1000; C1 = 10e-6; </a:t>
            </a:r>
          </a:p>
          <a:p>
            <a:pPr marL="0" indent="0">
              <a:buNone/>
            </a:pPr>
            <a:r>
              <a:rPr lang="en-US" sz="1200" dirty="0">
                <a:latin typeface="Courier New" panose="02070309020205020404" pitchFamily="49" charset="0"/>
                <a:cs typeface="Courier New" panose="02070309020205020404" pitchFamily="49" charset="0"/>
              </a:rPr>
              <a:t>Zc1 = 1 ./ (j*w*C1);</a:t>
            </a:r>
          </a:p>
          <a:p>
            <a:pPr marL="0" indent="0">
              <a:buNone/>
            </a:pPr>
            <a:r>
              <a:rPr lang="en-US" sz="1200" dirty="0">
                <a:latin typeface="Courier New" panose="02070309020205020404" pitchFamily="49" charset="0"/>
                <a:cs typeface="Courier New" panose="02070309020205020404" pitchFamily="49" charset="0"/>
              </a:rPr>
              <a:t>Vc1 = Vo * Zc1 ./ (R1+Zc1);</a:t>
            </a:r>
          </a:p>
          <a:p>
            <a:pPr marL="0" indent="0">
              <a:buNone/>
            </a:pPr>
            <a:r>
              <a:rPr lang="en-US" sz="1200" dirty="0">
                <a:latin typeface="Courier New" panose="02070309020205020404" pitchFamily="49" charset="0"/>
                <a:cs typeface="Courier New" panose="02070309020205020404" pitchFamily="49" charset="0"/>
              </a:rPr>
              <a:t>R2 = 20e3; C2 = .1e-6; </a:t>
            </a:r>
          </a:p>
          <a:p>
            <a:pPr marL="0" indent="0">
              <a:buNone/>
            </a:pPr>
            <a:r>
              <a:rPr lang="en-US" sz="1200" dirty="0">
                <a:latin typeface="Courier New" panose="02070309020205020404" pitchFamily="49" charset="0"/>
                <a:cs typeface="Courier New" panose="02070309020205020404" pitchFamily="49" charset="0"/>
              </a:rPr>
              <a:t>Zc2 = 1 ./ (j*w*C2);</a:t>
            </a:r>
          </a:p>
          <a:p>
            <a:pPr marL="0" indent="0">
              <a:buNone/>
            </a:pPr>
            <a:r>
              <a:rPr lang="en-US" sz="1200" dirty="0">
                <a:latin typeface="Courier New" panose="02070309020205020404" pitchFamily="49" charset="0"/>
                <a:cs typeface="Courier New" panose="02070309020205020404" pitchFamily="49" charset="0"/>
              </a:rPr>
              <a:t>Vc2 = Vc1 .* Zc2 ./ (R2+Zc2); % Vc1 is input</a:t>
            </a:r>
          </a:p>
          <a:p>
            <a:pPr marL="0" indent="0">
              <a:buNone/>
            </a:pPr>
            <a:r>
              <a:rPr lang="en-US" sz="1200" dirty="0">
                <a:latin typeface="Courier New" panose="02070309020205020404" pitchFamily="49" charset="0"/>
                <a:cs typeface="Courier New" panose="02070309020205020404" pitchFamily="49" charset="0"/>
              </a:rPr>
              <a:t>figure; </a:t>
            </a:r>
          </a:p>
          <a:p>
            <a:pPr marL="0" indent="0">
              <a:buNone/>
            </a:pPr>
            <a:r>
              <a:rPr lang="en-US" sz="1200" dirty="0">
                <a:latin typeface="Courier New" panose="02070309020205020404" pitchFamily="49" charset="0"/>
                <a:cs typeface="Courier New" panose="02070309020205020404" pitchFamily="49" charset="0"/>
              </a:rPr>
              <a:t>loglog(</a:t>
            </a:r>
            <a:r>
              <a:rPr lang="en-US" sz="1200" dirty="0" err="1">
                <a:latin typeface="Courier New" panose="02070309020205020404" pitchFamily="49" charset="0"/>
                <a:cs typeface="Courier New" panose="02070309020205020404" pitchFamily="49" charset="0"/>
              </a:rPr>
              <a:t>ff,abs</a:t>
            </a:r>
            <a:r>
              <a:rPr lang="en-US" sz="1200" dirty="0">
                <a:latin typeface="Courier New" panose="02070309020205020404" pitchFamily="49" charset="0"/>
                <a:cs typeface="Courier New" panose="02070309020205020404" pitchFamily="49" charset="0"/>
              </a:rPr>
              <a:t>([Vc0 Vc1 Vc2])); </a:t>
            </a:r>
          </a:p>
          <a:p>
            <a:pPr marL="0" indent="0">
              <a:buNone/>
            </a:pPr>
            <a:r>
              <a:rPr lang="en-US" sz="1200" dirty="0">
                <a:latin typeface="Courier New" panose="02070309020205020404" pitchFamily="49" charset="0"/>
                <a:cs typeface="Courier New" panose="02070309020205020404" pitchFamily="49" charset="0"/>
              </a:rPr>
              <a:t>axis tight; grid</a:t>
            </a:r>
          </a:p>
          <a:p>
            <a:pPr marL="0" indent="0">
              <a:buNone/>
            </a:pPr>
            <a:r>
              <a:rPr lang="en-US" sz="1200" dirty="0" err="1">
                <a:latin typeface="Courier New" panose="02070309020205020404" pitchFamily="49" charset="0"/>
                <a:cs typeface="Courier New" panose="02070309020205020404" pitchFamily="49" charset="0"/>
              </a:rPr>
              <a:t>ylabel</a:t>
            </a:r>
            <a:r>
              <a:rPr lang="en-US" sz="1200" dirty="0">
                <a:latin typeface="Courier New" panose="02070309020205020404" pitchFamily="49" charset="0"/>
                <a:cs typeface="Courier New" panose="02070309020205020404" pitchFamily="49" charset="0"/>
              </a:rPr>
              <a:t>('gain'); </a:t>
            </a:r>
            <a:r>
              <a:rPr lang="en-US" sz="1200" dirty="0" err="1">
                <a:latin typeface="Courier New" panose="02070309020205020404" pitchFamily="49" charset="0"/>
                <a:cs typeface="Courier New" panose="02070309020205020404" pitchFamily="49" charset="0"/>
              </a:rPr>
              <a:t>xlabel</a:t>
            </a:r>
            <a:r>
              <a:rPr lang="en-US" sz="1200" dirty="0">
                <a:latin typeface="Courier New" panose="02070309020205020404" pitchFamily="49" charset="0"/>
                <a:cs typeface="Courier New" panose="02070309020205020404" pitchFamily="49" charset="0"/>
              </a:rPr>
              <a:t>('frequency/Hz')</a:t>
            </a:r>
          </a:p>
          <a:p>
            <a:pPr marL="0" indent="0">
              <a:buNone/>
            </a:pPr>
            <a:r>
              <a:rPr lang="en-US" sz="1200" dirty="0">
                <a:latin typeface="Courier New" panose="02070309020205020404" pitchFamily="49" charset="0"/>
                <a:cs typeface="Courier New" panose="02070309020205020404" pitchFamily="49" charset="0"/>
              </a:rPr>
              <a:t>legend('100k+1uf','1k+10uf','2 stage')</a:t>
            </a:r>
          </a:p>
          <a:p>
            <a:pPr marL="0" indent="0">
              <a:buNone/>
            </a:pPr>
            <a:endParaRPr lang="en-US" sz="1200" dirty="0">
              <a:latin typeface="Courier New" panose="02070309020205020404" pitchFamily="49" charset="0"/>
              <a:cs typeface="Courier New" panose="02070309020205020404" pitchFamily="49" charset="0"/>
            </a:endParaRPr>
          </a:p>
        </p:txBody>
      </p:sp>
      <p:pic>
        <p:nvPicPr>
          <p:cNvPr id="20482" name="Picture 2" descr="Deriving 2nd order passive low pass filter cutoff frequency - Electrical  Engineering Stack Exchange">
            <a:extLst>
              <a:ext uri="{FF2B5EF4-FFF2-40B4-BE49-F238E27FC236}">
                <a16:creationId xmlns:a16="http://schemas.microsoft.com/office/drawing/2014/main" id="{22521250-36CB-E445-B304-4E3214E86E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3921" y="1066430"/>
            <a:ext cx="3568700" cy="11684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49306BA-AD23-CB46-B646-1C45DBEA9B24}"/>
              </a:ext>
            </a:extLst>
          </p:cNvPr>
          <p:cNvSpPr txBox="1"/>
          <p:nvPr/>
        </p:nvSpPr>
        <p:spPr>
          <a:xfrm>
            <a:off x="5854552" y="2018605"/>
            <a:ext cx="1620957" cy="369332"/>
          </a:xfrm>
          <a:prstGeom prst="rect">
            <a:avLst/>
          </a:prstGeom>
          <a:noFill/>
        </p:spPr>
        <p:txBody>
          <a:bodyPr wrap="none" rtlCol="0">
            <a:spAutoFit/>
          </a:bodyPr>
          <a:lstStyle/>
          <a:p>
            <a:r>
              <a:rPr lang="en-US" sz="1800" dirty="0">
                <a:solidFill>
                  <a:srgbClr val="FF0000"/>
                </a:solidFill>
              </a:rPr>
              <a:t>-20dB/decade</a:t>
            </a:r>
          </a:p>
        </p:txBody>
      </p:sp>
      <p:sp>
        <p:nvSpPr>
          <p:cNvPr id="9" name="TextBox 8">
            <a:extLst>
              <a:ext uri="{FF2B5EF4-FFF2-40B4-BE49-F238E27FC236}">
                <a16:creationId xmlns:a16="http://schemas.microsoft.com/office/drawing/2014/main" id="{DBAA1C7E-09FF-D643-9963-ED5A2379700D}"/>
              </a:ext>
            </a:extLst>
          </p:cNvPr>
          <p:cNvSpPr txBox="1"/>
          <p:nvPr/>
        </p:nvSpPr>
        <p:spPr>
          <a:xfrm>
            <a:off x="7074080" y="3619197"/>
            <a:ext cx="1620957" cy="369332"/>
          </a:xfrm>
          <a:prstGeom prst="rect">
            <a:avLst/>
          </a:prstGeom>
          <a:noFill/>
        </p:spPr>
        <p:txBody>
          <a:bodyPr wrap="none" rtlCol="0">
            <a:spAutoFit/>
          </a:bodyPr>
          <a:lstStyle/>
          <a:p>
            <a:r>
              <a:rPr lang="en-US" sz="1800" dirty="0">
                <a:solidFill>
                  <a:srgbClr val="00EFED"/>
                </a:solidFill>
              </a:rPr>
              <a:t>-40dB/decade</a:t>
            </a:r>
          </a:p>
        </p:txBody>
      </p:sp>
      <p:sp>
        <p:nvSpPr>
          <p:cNvPr id="7" name="Oval 6">
            <a:extLst>
              <a:ext uri="{FF2B5EF4-FFF2-40B4-BE49-F238E27FC236}">
                <a16:creationId xmlns:a16="http://schemas.microsoft.com/office/drawing/2014/main" id="{8821D4B8-35FC-B74E-9E65-5C0ED9F12F95}"/>
              </a:ext>
            </a:extLst>
          </p:cNvPr>
          <p:cNvSpPr/>
          <p:nvPr/>
        </p:nvSpPr>
        <p:spPr bwMode="auto">
          <a:xfrm>
            <a:off x="5715000" y="4554586"/>
            <a:ext cx="2362200" cy="369332"/>
          </a:xfrm>
          <a:prstGeom prst="ellipse">
            <a:avLst/>
          </a:prstGeom>
          <a:solidFill>
            <a:srgbClr val="FF0000">
              <a:alpha val="34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140617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651" name="Picture 3">
            <a:extLst>
              <a:ext uri="{FF2B5EF4-FFF2-40B4-BE49-F238E27FC236}">
                <a16:creationId xmlns:a16="http://schemas.microsoft.com/office/drawing/2014/main" id="{9E114700-365D-8047-8DAE-E5F53AC62EC0}"/>
              </a:ext>
            </a:extLst>
          </p:cNvPr>
          <p:cNvPicPr>
            <a:picLocks noChangeAspect="1"/>
          </p:cNvPicPr>
          <p:nvPr/>
        </p:nvPicPr>
        <p:blipFill>
          <a:blip r:embed="rId2" cstate="print">
            <a:grayscl/>
            <a:biLevel thresh="50000"/>
            <a:extLst>
              <a:ext uri="{28A0092B-C50C-407E-A947-70E740481C1C}">
                <a14:useLocalDpi xmlns:a14="http://schemas.microsoft.com/office/drawing/2010/main"/>
              </a:ext>
            </a:extLst>
          </a:blip>
          <a:srcRect/>
          <a:stretch>
            <a:fillRect/>
          </a:stretch>
        </p:blipFill>
        <p:spPr bwMode="auto">
          <a:xfrm>
            <a:off x="2363110" y="2123335"/>
            <a:ext cx="3814763" cy="146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89EBFA81-09EC-764C-8EBA-E5FECBF17132}"/>
              </a:ext>
            </a:extLst>
          </p:cNvPr>
          <p:cNvGrpSpPr/>
          <p:nvPr/>
        </p:nvGrpSpPr>
        <p:grpSpPr>
          <a:xfrm>
            <a:off x="5945828" y="2567728"/>
            <a:ext cx="685422" cy="736049"/>
            <a:chOff x="3815255" y="3157046"/>
            <a:chExt cx="913895" cy="893375"/>
          </a:xfrm>
        </p:grpSpPr>
        <p:sp>
          <p:nvSpPr>
            <p:cNvPr id="9" name="Freeform 12">
              <a:extLst>
                <a:ext uri="{FF2B5EF4-FFF2-40B4-BE49-F238E27FC236}">
                  <a16:creationId xmlns:a16="http://schemas.microsoft.com/office/drawing/2014/main" id="{D50BA543-2006-F44C-B824-89DB29C62E6F}"/>
                </a:ext>
              </a:extLst>
            </p:cNvPr>
            <p:cNvSpPr>
              <a:spLocks noChangeAspect="1"/>
            </p:cNvSpPr>
            <p:nvPr/>
          </p:nvSpPr>
          <p:spPr bwMode="auto">
            <a:xfrm>
              <a:off x="4014952" y="3157046"/>
              <a:ext cx="178675" cy="893375"/>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800"/>
            </a:p>
          </p:txBody>
        </p:sp>
        <p:cxnSp>
          <p:nvCxnSpPr>
            <p:cNvPr id="6" name="Straight Connector 5">
              <a:extLst>
                <a:ext uri="{FF2B5EF4-FFF2-40B4-BE49-F238E27FC236}">
                  <a16:creationId xmlns:a16="http://schemas.microsoft.com/office/drawing/2014/main" id="{71F9E413-C02B-3D4A-A4F0-7951DDE33739}"/>
                </a:ext>
              </a:extLst>
            </p:cNvPr>
            <p:cNvCxnSpPr/>
            <p:nvPr/>
          </p:nvCxnSpPr>
          <p:spPr bwMode="auto">
            <a:xfrm flipH="1">
              <a:off x="3815255" y="3157046"/>
              <a:ext cx="294290" cy="0"/>
            </a:xfrm>
            <a:prstGeom prst="line">
              <a:avLst/>
            </a:prstGeom>
            <a:ln w="254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E95A0D73-F3C9-DA48-BA6C-D64C726706A5}"/>
                </a:ext>
              </a:extLst>
            </p:cNvPr>
            <p:cNvCxnSpPr/>
            <p:nvPr/>
          </p:nvCxnSpPr>
          <p:spPr bwMode="auto">
            <a:xfrm flipH="1">
              <a:off x="3815255" y="4039915"/>
              <a:ext cx="294290" cy="0"/>
            </a:xfrm>
            <a:prstGeom prst="line">
              <a:avLst/>
            </a:prstGeom>
            <a:ln w="2540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76BF2D59-15FE-E14B-A249-2909F0345E4E}"/>
                </a:ext>
              </a:extLst>
            </p:cNvPr>
            <p:cNvSpPr txBox="1"/>
            <p:nvPr/>
          </p:nvSpPr>
          <p:spPr>
            <a:xfrm>
              <a:off x="4147366" y="3411545"/>
              <a:ext cx="581784" cy="448274"/>
            </a:xfrm>
            <a:prstGeom prst="rect">
              <a:avLst/>
            </a:prstGeom>
            <a:noFill/>
          </p:spPr>
          <p:txBody>
            <a:bodyPr wrap="none" rtlCol="0">
              <a:spAutoFit/>
            </a:bodyPr>
            <a:lstStyle/>
            <a:p>
              <a:r>
                <a:rPr lang="en-US" sz="1800" dirty="0">
                  <a:solidFill>
                    <a:srgbClr val="FF0000"/>
                  </a:solidFill>
                </a:rPr>
                <a:t>R</a:t>
              </a:r>
              <a:r>
                <a:rPr lang="en-US" sz="1800" baseline="-25000" dirty="0">
                  <a:solidFill>
                    <a:srgbClr val="FF0000"/>
                  </a:solidFill>
                </a:rPr>
                <a:t>L</a:t>
              </a:r>
            </a:p>
          </p:txBody>
        </p:sp>
      </p:grpSp>
      <p:sp>
        <p:nvSpPr>
          <p:cNvPr id="27649" name="Title 1">
            <a:extLst>
              <a:ext uri="{FF2B5EF4-FFF2-40B4-BE49-F238E27FC236}">
                <a16:creationId xmlns:a16="http://schemas.microsoft.com/office/drawing/2014/main" id="{8C5D9E01-30D9-424D-AAE4-694D40EFE382}"/>
              </a:ext>
            </a:extLst>
          </p:cNvPr>
          <p:cNvSpPr>
            <a:spLocks noGrp="1"/>
          </p:cNvSpPr>
          <p:nvPr>
            <p:ph type="title"/>
          </p:nvPr>
        </p:nvSpPr>
        <p:spPr/>
        <p:txBody>
          <a:bodyPr/>
          <a:lstStyle/>
          <a:p>
            <a:r>
              <a:rPr lang="en-US" altLang="en-US" dirty="0"/>
              <a:t>Group Quiz (calculus warmup)</a:t>
            </a:r>
          </a:p>
        </p:txBody>
      </p:sp>
      <p:sp>
        <p:nvSpPr>
          <p:cNvPr id="27650" name="Content Placeholder 2">
            <a:extLst>
              <a:ext uri="{FF2B5EF4-FFF2-40B4-BE49-F238E27FC236}">
                <a16:creationId xmlns:a16="http://schemas.microsoft.com/office/drawing/2014/main" id="{2CE59489-D0CB-534A-A090-CF697436595F}"/>
              </a:ext>
            </a:extLst>
          </p:cNvPr>
          <p:cNvSpPr>
            <a:spLocks noGrp="1"/>
          </p:cNvSpPr>
          <p:nvPr>
            <p:ph idx="1"/>
          </p:nvPr>
        </p:nvSpPr>
        <p:spPr>
          <a:xfrm>
            <a:off x="228600" y="1219200"/>
            <a:ext cx="7181850" cy="3600450"/>
          </a:xfrm>
        </p:spPr>
        <p:txBody>
          <a:bodyPr/>
          <a:lstStyle/>
          <a:p>
            <a:r>
              <a:rPr lang="en-US" altLang="en-US" dirty="0"/>
              <a:t>What value of R</a:t>
            </a:r>
            <a:r>
              <a:rPr lang="en-US" altLang="en-US" baseline="-25000" dirty="0"/>
              <a:t>L</a:t>
            </a:r>
            <a:r>
              <a:rPr lang="en-US" altLang="en-US" dirty="0"/>
              <a:t> dissipates the most power?</a:t>
            </a:r>
          </a:p>
          <a:p>
            <a:pPr marL="0" indent="0">
              <a:buNone/>
            </a:pPr>
            <a:endParaRPr lang="en-US" altLang="en-US" dirty="0"/>
          </a:p>
          <a:p>
            <a:endParaRPr lang="en-US" altLang="en-US" dirty="0"/>
          </a:p>
          <a:p>
            <a:endParaRPr lang="en-US" altLang="en-US" dirty="0"/>
          </a:p>
          <a:p>
            <a:endParaRPr lang="en-US" altLang="en-US" dirty="0"/>
          </a:p>
          <a:p>
            <a:r>
              <a:rPr lang="en-US" altLang="en-US" dirty="0"/>
              <a:t>Sad fact: </a:t>
            </a:r>
          </a:p>
          <a:p>
            <a:pPr marL="0" indent="0">
              <a:buNone/>
            </a:pPr>
            <a:r>
              <a:rPr lang="en-US" altLang="en-US" dirty="0"/>
              <a:t>The maximum </a:t>
            </a:r>
            <a:br>
              <a:rPr lang="en-US" altLang="en-US" dirty="0"/>
            </a:br>
            <a:r>
              <a:rPr lang="en-US" altLang="en-US" dirty="0"/>
              <a:t>power transferred</a:t>
            </a:r>
            <a:br>
              <a:rPr lang="en-US" altLang="en-US" dirty="0"/>
            </a:br>
            <a:r>
              <a:rPr lang="en-US" altLang="en-US" dirty="0"/>
              <a:t>is only 50% of </a:t>
            </a:r>
            <a:br>
              <a:rPr lang="en-US" altLang="en-US" dirty="0"/>
            </a:br>
            <a:r>
              <a:rPr lang="en-US" altLang="en-US" dirty="0"/>
              <a:t>power produced</a:t>
            </a:r>
            <a:br>
              <a:rPr lang="en-US" altLang="en-US" dirty="0"/>
            </a:br>
            <a:r>
              <a:rPr lang="en-US" altLang="en-US" dirty="0"/>
              <a:t>by V</a:t>
            </a:r>
            <a:r>
              <a:rPr lang="en-US" altLang="en-US" baseline="-25000" dirty="0"/>
              <a:t>th</a:t>
            </a:r>
            <a:r>
              <a:rPr lang="en-US" altLang="en-US" dirty="0"/>
              <a:t>.</a:t>
            </a:r>
          </a:p>
        </p:txBody>
      </p:sp>
      <p:pic>
        <p:nvPicPr>
          <p:cNvPr id="3" name="Picture 2">
            <a:extLst>
              <a:ext uri="{FF2B5EF4-FFF2-40B4-BE49-F238E27FC236}">
                <a16:creationId xmlns:a16="http://schemas.microsoft.com/office/drawing/2014/main" id="{2D85174E-4CA6-764B-B0A9-D7F1E01FFC5A}"/>
              </a:ext>
            </a:extLst>
          </p:cNvPr>
          <p:cNvPicPr>
            <a:picLocks noChangeAspect="1"/>
          </p:cNvPicPr>
          <p:nvPr/>
        </p:nvPicPr>
        <p:blipFill>
          <a:blip r:embed="rId3"/>
          <a:stretch>
            <a:fillRect/>
          </a:stretch>
        </p:blipFill>
        <p:spPr>
          <a:xfrm>
            <a:off x="3524036" y="3584230"/>
            <a:ext cx="5467563" cy="3060991"/>
          </a:xfrm>
          <a:prstGeom prst="rect">
            <a:avLst/>
          </a:prstGeom>
        </p:spPr>
      </p:pic>
      <p:sp>
        <p:nvSpPr>
          <p:cNvPr id="4" name="TextBox 3">
            <a:extLst>
              <a:ext uri="{FF2B5EF4-FFF2-40B4-BE49-F238E27FC236}">
                <a16:creationId xmlns:a16="http://schemas.microsoft.com/office/drawing/2014/main" id="{51069C0A-1498-2243-A98B-BA4FE544C74F}"/>
              </a:ext>
            </a:extLst>
          </p:cNvPr>
          <p:cNvSpPr txBox="1"/>
          <p:nvPr/>
        </p:nvSpPr>
        <p:spPr>
          <a:xfrm>
            <a:off x="5580994" y="4572000"/>
            <a:ext cx="184731" cy="369332"/>
          </a:xfrm>
          <a:prstGeom prst="rect">
            <a:avLst/>
          </a:prstGeom>
          <a:noFill/>
        </p:spPr>
        <p:txBody>
          <a:bodyPr wrap="none" rtlCol="0">
            <a:spAutoFit/>
          </a:bodyPr>
          <a:lstStyle/>
          <a:p>
            <a:endParaRPr lang="en-US" sz="1800" dirty="0"/>
          </a:p>
        </p:txBody>
      </p:sp>
      <p:sp>
        <p:nvSpPr>
          <p:cNvPr id="5" name="TextBox 4">
            <a:extLst>
              <a:ext uri="{FF2B5EF4-FFF2-40B4-BE49-F238E27FC236}">
                <a16:creationId xmlns:a16="http://schemas.microsoft.com/office/drawing/2014/main" id="{889B9FEE-C2C2-004B-8AA7-9F573B8F8270}"/>
              </a:ext>
            </a:extLst>
          </p:cNvPr>
          <p:cNvSpPr txBox="1"/>
          <p:nvPr/>
        </p:nvSpPr>
        <p:spPr>
          <a:xfrm>
            <a:off x="1367504" y="5465977"/>
            <a:ext cx="2200589" cy="923330"/>
          </a:xfrm>
          <a:prstGeom prst="rect">
            <a:avLst/>
          </a:prstGeom>
          <a:noFill/>
        </p:spPr>
        <p:txBody>
          <a:bodyPr wrap="square" rtlCol="0">
            <a:spAutoFit/>
          </a:bodyPr>
          <a:lstStyle/>
          <a:p>
            <a:r>
              <a:rPr lang="en-US" sz="1800" dirty="0"/>
              <a:t>This condition is called “impedance matching”</a:t>
            </a:r>
          </a:p>
        </p:txBody>
      </p:sp>
    </p:spTree>
    <p:extLst>
      <p:ext uri="{BB962C8B-B14F-4D97-AF65-F5344CB8AC3E}">
        <p14:creationId xmlns:p14="http://schemas.microsoft.com/office/powerpoint/2010/main" val="113621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0">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Automating LM317</a:t>
            </a:r>
            <a:br>
              <a:rPr lang="en-US" i="1" dirty="0"/>
            </a:br>
            <a:r>
              <a:rPr lang="en-US" sz="2400" i="1" dirty="0"/>
              <a:t>How</a:t>
            </a:r>
            <a:r>
              <a:rPr lang="en-US" sz="2400" dirty="0"/>
              <a:t> does R2 control </a:t>
            </a:r>
            <a:r>
              <a:rPr lang="en-US" sz="2400" dirty="0" err="1"/>
              <a:t>V</a:t>
            </a:r>
            <a:r>
              <a:rPr lang="en-US" sz="2400" baseline="-25000" dirty="0" err="1"/>
              <a:t>out</a:t>
            </a:r>
            <a:r>
              <a:rPr lang="en-US" sz="2400" dirty="0"/>
              <a:t>?</a:t>
            </a:r>
            <a:endParaRPr lang="en-US" dirty="0"/>
          </a:p>
        </p:txBody>
      </p:sp>
      <p:sp>
        <p:nvSpPr>
          <p:cNvPr id="3" name="Content Placeholder 2"/>
          <p:cNvSpPr>
            <a:spLocks noGrp="1"/>
          </p:cNvSpPr>
          <p:nvPr>
            <p:ph idx="1"/>
          </p:nvPr>
        </p:nvSpPr>
        <p:spPr>
          <a:xfrm>
            <a:off x="457200" y="1319030"/>
            <a:ext cx="6416210" cy="5310370"/>
          </a:xfrm>
        </p:spPr>
        <p:txBody>
          <a:bodyPr>
            <a:normAutofit fontScale="92500" lnSpcReduction="20000"/>
          </a:bodyPr>
          <a:lstStyle/>
          <a:p>
            <a:r>
              <a:rPr lang="en-US" dirty="0"/>
              <a:t>R2 sinks the current from R1 (i</a:t>
            </a:r>
            <a:r>
              <a:rPr lang="en-US" baseline="-25000" dirty="0"/>
              <a:t>R1</a:t>
            </a:r>
            <a:r>
              <a:rPr lang="en-US" dirty="0"/>
              <a:t> = </a:t>
            </a:r>
            <a:r>
              <a:rPr lang="en-US" dirty="0" err="1"/>
              <a:t>Vref</a:t>
            </a:r>
            <a:r>
              <a:rPr lang="en-US" dirty="0"/>
              <a:t>/R1) and the ADJ pin … so what if we provide a parallel current sink ?</a:t>
            </a:r>
          </a:p>
          <a:p>
            <a:pPr lvl="1"/>
            <a:r>
              <a:rPr lang="en-US" dirty="0"/>
              <a:t>Keeping current</a:t>
            </a:r>
            <a:r>
              <a:rPr lang="en-US" i="1" dirty="0"/>
              <a:t> </a:t>
            </a:r>
            <a:r>
              <a:rPr lang="en-US" dirty="0" err="1"/>
              <a:t>i</a:t>
            </a:r>
            <a:r>
              <a:rPr lang="en-US" i="1" dirty="0"/>
              <a:t> </a:t>
            </a:r>
            <a:r>
              <a:rPr lang="en-US" dirty="0"/>
              <a:t>from flowing through R2 lowers the the </a:t>
            </a:r>
            <a:r>
              <a:rPr lang="en-US" dirty="0" err="1"/>
              <a:t>putput</a:t>
            </a:r>
            <a:r>
              <a:rPr lang="en-US" dirty="0"/>
              <a:t> voltage by </a:t>
            </a:r>
            <a:r>
              <a:rPr lang="en-US" dirty="0" err="1"/>
              <a:t>i</a:t>
            </a:r>
            <a:r>
              <a:rPr lang="en-US" dirty="0"/>
              <a:t>*R2</a:t>
            </a:r>
          </a:p>
          <a:p>
            <a:r>
              <a:rPr lang="en-US" dirty="0"/>
              <a:t> Recall the current mirror (</a:t>
            </a:r>
            <a:r>
              <a:rPr lang="en-US" dirty="0">
                <a:hlinkClick r:id="rId2"/>
              </a:rPr>
              <a:t>https://en.wikipedia.org/wiki/Current_mirror</a:t>
            </a:r>
            <a:r>
              <a:rPr lang="en-US" dirty="0"/>
              <a:t>) </a:t>
            </a:r>
          </a:p>
          <a:p>
            <a:pPr lvl="1"/>
            <a:r>
              <a:rPr lang="en-US" dirty="0"/>
              <a:t>If Q1 and Q2 are </a:t>
            </a:r>
            <a:r>
              <a:rPr lang="en-US" i="1" dirty="0"/>
              <a:t>identical</a:t>
            </a:r>
            <a:r>
              <a:rPr lang="en-US" dirty="0"/>
              <a:t> then their collector currents should be identical, even </a:t>
            </a:r>
            <a:r>
              <a:rPr lang="en-US" dirty="0" err="1"/>
              <a:t>Vcc</a:t>
            </a:r>
            <a:r>
              <a:rPr lang="en-US" dirty="0"/>
              <a:t> ≠</a:t>
            </a:r>
            <a:r>
              <a:rPr lang="en-US" dirty="0" err="1"/>
              <a:t>Vout</a:t>
            </a:r>
            <a:endParaRPr lang="en-US" dirty="0"/>
          </a:p>
          <a:p>
            <a:pPr lvl="1"/>
            <a:r>
              <a:rPr lang="en-US" dirty="0" err="1"/>
              <a:t>Vout</a:t>
            </a:r>
            <a:r>
              <a:rPr lang="en-US" dirty="0"/>
              <a:t> = </a:t>
            </a:r>
            <a:r>
              <a:rPr lang="en-US" dirty="0" err="1"/>
              <a:t>Vadj</a:t>
            </a:r>
            <a:r>
              <a:rPr lang="en-US" dirty="0"/>
              <a:t>, the ADJ pin of the 317</a:t>
            </a:r>
          </a:p>
          <a:p>
            <a:pPr lvl="1"/>
            <a:r>
              <a:rPr lang="en-US" dirty="0" err="1"/>
              <a:t>Vcc</a:t>
            </a:r>
            <a:r>
              <a:rPr lang="en-US" dirty="0"/>
              <a:t> = the PWM output, so </a:t>
            </a:r>
            <a:r>
              <a:rPr lang="en-US" dirty="0" err="1"/>
              <a:t>I</a:t>
            </a:r>
            <a:r>
              <a:rPr lang="en-US" baseline="-25000" dirty="0" err="1"/>
              <a:t>ref</a:t>
            </a:r>
            <a:r>
              <a:rPr lang="en-US" dirty="0"/>
              <a:t> = V</a:t>
            </a:r>
            <a:r>
              <a:rPr lang="en-US" baseline="-25000" dirty="0"/>
              <a:t>PWM</a:t>
            </a:r>
            <a:r>
              <a:rPr lang="en-US" dirty="0"/>
              <a:t>/R</a:t>
            </a:r>
          </a:p>
          <a:p>
            <a:r>
              <a:rPr lang="en-US" dirty="0"/>
              <a:t>Impedances and loads</a:t>
            </a:r>
          </a:p>
          <a:p>
            <a:pPr lvl="1"/>
            <a:r>
              <a:rPr lang="en-US" dirty="0"/>
              <a:t>I</a:t>
            </a:r>
            <a:r>
              <a:rPr lang="en-US" baseline="-25000" dirty="0"/>
              <a:t>ADJ </a:t>
            </a:r>
            <a:r>
              <a:rPr lang="en-US" dirty="0"/>
              <a:t>can be as much as (11-1.25V)/R2 ~ 1mA, so we need I</a:t>
            </a:r>
            <a:r>
              <a:rPr lang="en-US" baseline="-25000" dirty="0"/>
              <a:t>REF</a:t>
            </a:r>
            <a:r>
              <a:rPr lang="en-US" dirty="0"/>
              <a:t> = 1mA ~ (5-0.6)V/R</a:t>
            </a:r>
            <a:r>
              <a:rPr lang="en-US" baseline="-25000" dirty="0"/>
              <a:t>REF</a:t>
            </a:r>
          </a:p>
          <a:p>
            <a:pPr lvl="1"/>
            <a:r>
              <a:rPr lang="en-US" dirty="0">
                <a:sym typeface="Wingdings" pitchFamily="2" charset="2"/>
              </a:rPr>
              <a:t> R</a:t>
            </a:r>
            <a:r>
              <a:rPr lang="en-US" baseline="-25000" dirty="0"/>
              <a:t>REF</a:t>
            </a:r>
            <a:r>
              <a:rPr lang="en-US" dirty="0">
                <a:sym typeface="Wingdings" pitchFamily="2" charset="2"/>
              </a:rPr>
              <a:t> ~ 4k</a:t>
            </a:r>
            <a:r>
              <a:rPr lang="en-US" dirty="0">
                <a:latin typeface="Symbol" pitchFamily="2" charset="2"/>
                <a:sym typeface="Wingdings" pitchFamily="2" charset="2"/>
              </a:rPr>
              <a:t>W</a:t>
            </a:r>
            <a:r>
              <a:rPr lang="en-US" dirty="0">
                <a:sym typeface="Wingdings" pitchFamily="2" charset="2"/>
              </a:rPr>
              <a:t> </a:t>
            </a:r>
          </a:p>
          <a:p>
            <a:r>
              <a:rPr lang="en-US" dirty="0">
                <a:sym typeface="Wingdings" pitchFamily="2" charset="2"/>
              </a:rPr>
              <a:t>Our 2</a:t>
            </a:r>
            <a:r>
              <a:rPr lang="en-US" baseline="30000" dirty="0">
                <a:sym typeface="Wingdings" pitchFamily="2" charset="2"/>
              </a:rPr>
              <a:t>nd</a:t>
            </a:r>
            <a:r>
              <a:rPr lang="en-US" dirty="0">
                <a:sym typeface="Wingdings" pitchFamily="2" charset="2"/>
              </a:rPr>
              <a:t> stage PWM filter has R=22k, so this will short out the filter (remember </a:t>
            </a:r>
            <a:r>
              <a:rPr lang="en-US" dirty="0" err="1">
                <a:sym typeface="Wingdings" pitchFamily="2" charset="2"/>
              </a:rPr>
              <a:t>R</a:t>
            </a:r>
            <a:r>
              <a:rPr lang="en-US" baseline="-25000" dirty="0" err="1">
                <a:sym typeface="Wingdings" pitchFamily="2" charset="2"/>
              </a:rPr>
              <a:t>load</a:t>
            </a:r>
            <a:r>
              <a:rPr lang="en-US" dirty="0">
                <a:sym typeface="Wingdings" pitchFamily="2" charset="2"/>
              </a:rPr>
              <a:t> &gt;&gt; </a:t>
            </a:r>
            <a:r>
              <a:rPr lang="en-US" dirty="0" err="1">
                <a:sym typeface="Wingdings" pitchFamily="2" charset="2"/>
              </a:rPr>
              <a:t>Zfilter</a:t>
            </a:r>
            <a:r>
              <a:rPr lang="en-US" dirty="0">
                <a:sym typeface="Wingdings" pitchFamily="2" charset="2"/>
              </a:rPr>
              <a:t>)</a:t>
            </a:r>
          </a:p>
          <a:p>
            <a:r>
              <a:rPr lang="en-US" dirty="0">
                <a:sym typeface="Wingdings" pitchFamily="2" charset="2"/>
              </a:rPr>
              <a:t>What to do? </a:t>
            </a:r>
            <a:endParaRPr lang="en-US" dirty="0"/>
          </a:p>
          <a:p>
            <a:endParaRPr lang="en-US" dirty="0"/>
          </a:p>
        </p:txBody>
      </p:sp>
      <p:pic>
        <p:nvPicPr>
          <p:cNvPr id="4" name="Picture 3">
            <a:extLst>
              <a:ext uri="{FF2B5EF4-FFF2-40B4-BE49-F238E27FC236}">
                <a16:creationId xmlns:a16="http://schemas.microsoft.com/office/drawing/2014/main" id="{6744C7E8-F92A-6845-8FDA-E62632BA6478}"/>
              </a:ext>
            </a:extLst>
          </p:cNvPr>
          <p:cNvPicPr>
            <a:picLocks noChangeAspect="1"/>
          </p:cNvPicPr>
          <p:nvPr/>
        </p:nvPicPr>
        <p:blipFill>
          <a:blip r:embed="rId3"/>
          <a:stretch>
            <a:fillRect/>
          </a:stretch>
        </p:blipFill>
        <p:spPr>
          <a:xfrm>
            <a:off x="6873410" y="1137223"/>
            <a:ext cx="2070243" cy="2992772"/>
          </a:xfrm>
          <a:prstGeom prst="rect">
            <a:avLst/>
          </a:prstGeom>
        </p:spPr>
      </p:pic>
      <p:pic>
        <p:nvPicPr>
          <p:cNvPr id="1026" name="Picture 2">
            <a:extLst>
              <a:ext uri="{FF2B5EF4-FFF2-40B4-BE49-F238E27FC236}">
                <a16:creationId xmlns:a16="http://schemas.microsoft.com/office/drawing/2014/main" id="{EE370ACE-D536-F443-9EC3-672740C9F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3410" y="4213831"/>
            <a:ext cx="2540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608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4CD5-670C-0D4B-B21B-C964C6BD69A7}"/>
              </a:ext>
            </a:extLst>
          </p:cNvPr>
          <p:cNvSpPr>
            <a:spLocks noGrp="1"/>
          </p:cNvSpPr>
          <p:nvPr>
            <p:ph type="title"/>
          </p:nvPr>
        </p:nvSpPr>
        <p:spPr/>
        <p:txBody>
          <a:bodyPr/>
          <a:lstStyle/>
          <a:p>
            <a:r>
              <a:rPr lang="en-US" dirty="0"/>
              <a:t>Schematic</a:t>
            </a:r>
          </a:p>
        </p:txBody>
      </p:sp>
      <p:sp>
        <p:nvSpPr>
          <p:cNvPr id="3" name="Content Placeholder 2">
            <a:extLst>
              <a:ext uri="{FF2B5EF4-FFF2-40B4-BE49-F238E27FC236}">
                <a16:creationId xmlns:a16="http://schemas.microsoft.com/office/drawing/2014/main" id="{7563519F-5CC1-EB4E-A0CC-3CEADCE30E6B}"/>
              </a:ext>
            </a:extLst>
          </p:cNvPr>
          <p:cNvSpPr>
            <a:spLocks noGrp="1"/>
          </p:cNvSpPr>
          <p:nvPr>
            <p:ph idx="1"/>
          </p:nvPr>
        </p:nvSpPr>
        <p:spPr>
          <a:xfrm>
            <a:off x="457200" y="996593"/>
            <a:ext cx="8229600" cy="5129571"/>
          </a:xfrm>
        </p:spPr>
        <p:txBody>
          <a:bodyPr>
            <a:normAutofit/>
          </a:bodyPr>
          <a:lstStyle/>
          <a:p>
            <a:r>
              <a:rPr lang="en-US" sz="2000" dirty="0"/>
              <a:t>Take the time to draw this and think about what each component does</a:t>
            </a:r>
          </a:p>
          <a:p>
            <a:r>
              <a:rPr lang="en-US" sz="2000" dirty="0"/>
              <a:t>BTW, at this point, I had drawn multiple schematics, but hadn’t tried to put them together because I hadn’t built them together … and anticipate that some parts may change </a:t>
            </a:r>
          </a:p>
        </p:txBody>
      </p:sp>
      <p:pic>
        <p:nvPicPr>
          <p:cNvPr id="4" name="Picture 2" descr="Deriving 2nd order passive low pass filter cutoff frequency - Electrical  Engineering Stack Exchange">
            <a:extLst>
              <a:ext uri="{FF2B5EF4-FFF2-40B4-BE49-F238E27FC236}">
                <a16:creationId xmlns:a16="http://schemas.microsoft.com/office/drawing/2014/main" id="{D08C8154-A3AE-B54B-94B5-6332394EF75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12843" y="3649930"/>
            <a:ext cx="3324293" cy="10884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E6F8B6-C2BD-F346-99CA-B6D41A4B0FFE}"/>
              </a:ext>
            </a:extLst>
          </p:cNvPr>
          <p:cNvPicPr>
            <a:picLocks noChangeAspect="1"/>
          </p:cNvPicPr>
          <p:nvPr/>
        </p:nvPicPr>
        <p:blipFill>
          <a:blip r:embed="rId3"/>
          <a:stretch>
            <a:fillRect/>
          </a:stretch>
        </p:blipFill>
        <p:spPr>
          <a:xfrm>
            <a:off x="4332092" y="3163295"/>
            <a:ext cx="1651000" cy="2476500"/>
          </a:xfrm>
          <a:prstGeom prst="rect">
            <a:avLst/>
          </a:prstGeom>
        </p:spPr>
      </p:pic>
      <p:sp>
        <p:nvSpPr>
          <p:cNvPr id="7" name="Rectangle 6">
            <a:extLst>
              <a:ext uri="{FF2B5EF4-FFF2-40B4-BE49-F238E27FC236}">
                <a16:creationId xmlns:a16="http://schemas.microsoft.com/office/drawing/2014/main" id="{A8AC625D-24A7-FF47-922F-B5B6A10F12C8}"/>
              </a:ext>
            </a:extLst>
          </p:cNvPr>
          <p:cNvSpPr/>
          <p:nvPr/>
        </p:nvSpPr>
        <p:spPr>
          <a:xfrm>
            <a:off x="5080189" y="5152058"/>
            <a:ext cx="506572" cy="423746"/>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pic>
        <p:nvPicPr>
          <p:cNvPr id="6" name="Picture 2">
            <a:extLst>
              <a:ext uri="{FF2B5EF4-FFF2-40B4-BE49-F238E27FC236}">
                <a16:creationId xmlns:a16="http://schemas.microsoft.com/office/drawing/2014/main" id="{9FBA6DF8-7974-BB43-9FAD-2CE8E0D882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442" r="38704"/>
          <a:stretch/>
        </p:blipFill>
        <p:spPr bwMode="auto">
          <a:xfrm>
            <a:off x="5035585" y="5152059"/>
            <a:ext cx="1556912" cy="151275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1A04E9D-B3BF-7E4D-A2A8-DACE11446721}"/>
              </a:ext>
            </a:extLst>
          </p:cNvPr>
          <p:cNvSpPr txBox="1"/>
          <p:nvPr/>
        </p:nvSpPr>
        <p:spPr>
          <a:xfrm>
            <a:off x="7571678" y="4951137"/>
            <a:ext cx="184731" cy="338554"/>
          </a:xfrm>
          <a:prstGeom prst="rect">
            <a:avLst/>
          </a:prstGeom>
          <a:noFill/>
        </p:spPr>
        <p:txBody>
          <a:bodyPr wrap="none" rtlCol="0">
            <a:spAutoFit/>
          </a:bodyPr>
          <a:lstStyle/>
          <a:p>
            <a:endParaRPr lang="en-US" sz="1600" dirty="0"/>
          </a:p>
        </p:txBody>
      </p:sp>
      <p:grpSp>
        <p:nvGrpSpPr>
          <p:cNvPr id="13" name="Group 12">
            <a:extLst>
              <a:ext uri="{FF2B5EF4-FFF2-40B4-BE49-F238E27FC236}">
                <a16:creationId xmlns:a16="http://schemas.microsoft.com/office/drawing/2014/main" id="{9910E83F-A839-E84C-B0B1-61F05E5C0A9D}"/>
              </a:ext>
            </a:extLst>
          </p:cNvPr>
          <p:cNvGrpSpPr/>
          <p:nvPr/>
        </p:nvGrpSpPr>
        <p:grpSpPr>
          <a:xfrm>
            <a:off x="6568949" y="4241827"/>
            <a:ext cx="2017490" cy="2261903"/>
            <a:chOff x="6974012" y="3163820"/>
            <a:chExt cx="2017490" cy="2261903"/>
          </a:xfrm>
        </p:grpSpPr>
        <p:pic>
          <p:nvPicPr>
            <p:cNvPr id="9" name="Picture 8">
              <a:extLst>
                <a:ext uri="{FF2B5EF4-FFF2-40B4-BE49-F238E27FC236}">
                  <a16:creationId xmlns:a16="http://schemas.microsoft.com/office/drawing/2014/main" id="{71FD9BEE-8BBB-E448-B5F8-05E219028BC5}"/>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Lst>
            </a:blip>
            <a:srcRect l="23720" r="2311" b="39259"/>
            <a:stretch/>
          </p:blipFill>
          <p:spPr>
            <a:xfrm>
              <a:off x="7086101" y="3163820"/>
              <a:ext cx="1905401" cy="2261903"/>
            </a:xfrm>
            <a:prstGeom prst="rect">
              <a:avLst/>
            </a:prstGeom>
          </p:spPr>
        </p:pic>
        <p:sp>
          <p:nvSpPr>
            <p:cNvPr id="12" name="Rectangle 11">
              <a:extLst>
                <a:ext uri="{FF2B5EF4-FFF2-40B4-BE49-F238E27FC236}">
                  <a16:creationId xmlns:a16="http://schemas.microsoft.com/office/drawing/2014/main" id="{3F38E6D4-3B4E-2945-8C40-7B25815E2D2A}"/>
                </a:ext>
              </a:extLst>
            </p:cNvPr>
            <p:cNvSpPr/>
            <p:nvPr/>
          </p:nvSpPr>
          <p:spPr>
            <a:xfrm>
              <a:off x="6974012" y="4250901"/>
              <a:ext cx="506572" cy="423746"/>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grpSp>
      <p:cxnSp>
        <p:nvCxnSpPr>
          <p:cNvPr id="15" name="Straight Connector 14">
            <a:extLst>
              <a:ext uri="{FF2B5EF4-FFF2-40B4-BE49-F238E27FC236}">
                <a16:creationId xmlns:a16="http://schemas.microsoft.com/office/drawing/2014/main" id="{F7C5D846-E477-6644-989E-0DBA5E9A3C32}"/>
              </a:ext>
            </a:extLst>
          </p:cNvPr>
          <p:cNvCxnSpPr/>
          <p:nvPr/>
        </p:nvCxnSpPr>
        <p:spPr>
          <a:xfrm>
            <a:off x="6483936" y="5441988"/>
            <a:ext cx="68629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87598F38-F14D-AB4F-B371-10832343ED36}"/>
              </a:ext>
            </a:extLst>
          </p:cNvPr>
          <p:cNvSpPr/>
          <p:nvPr/>
        </p:nvSpPr>
        <p:spPr>
          <a:xfrm>
            <a:off x="569137" y="2810108"/>
            <a:ext cx="1164457" cy="2104572"/>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Arduino</a:t>
            </a:r>
          </a:p>
          <a:p>
            <a:pPr algn="ctr"/>
            <a:r>
              <a:rPr lang="en-US" sz="1600" dirty="0">
                <a:solidFill>
                  <a:schemeClr val="tx1"/>
                </a:solidFill>
              </a:rPr>
              <a:t>Nano</a:t>
            </a:r>
          </a:p>
        </p:txBody>
      </p:sp>
      <p:sp>
        <p:nvSpPr>
          <p:cNvPr id="17" name="TextBox 16">
            <a:extLst>
              <a:ext uri="{FF2B5EF4-FFF2-40B4-BE49-F238E27FC236}">
                <a16:creationId xmlns:a16="http://schemas.microsoft.com/office/drawing/2014/main" id="{DC1F3A3C-39DB-CE43-A460-B1DF5D7B76C4}"/>
              </a:ext>
            </a:extLst>
          </p:cNvPr>
          <p:cNvSpPr txBox="1"/>
          <p:nvPr/>
        </p:nvSpPr>
        <p:spPr>
          <a:xfrm>
            <a:off x="1679044" y="3934796"/>
            <a:ext cx="445956" cy="338554"/>
          </a:xfrm>
          <a:prstGeom prst="rect">
            <a:avLst/>
          </a:prstGeom>
          <a:noFill/>
        </p:spPr>
        <p:txBody>
          <a:bodyPr wrap="none" rtlCol="0">
            <a:spAutoFit/>
          </a:bodyPr>
          <a:lstStyle/>
          <a:p>
            <a:r>
              <a:rPr lang="en-US" sz="1600" dirty="0"/>
              <a:t>D5</a:t>
            </a:r>
          </a:p>
        </p:txBody>
      </p:sp>
      <p:sp>
        <p:nvSpPr>
          <p:cNvPr id="18" name="TextBox 17">
            <a:extLst>
              <a:ext uri="{FF2B5EF4-FFF2-40B4-BE49-F238E27FC236}">
                <a16:creationId xmlns:a16="http://schemas.microsoft.com/office/drawing/2014/main" id="{C6030502-E0F0-744D-9E78-A70EC4BE9E80}"/>
              </a:ext>
            </a:extLst>
          </p:cNvPr>
          <p:cNvSpPr txBox="1"/>
          <p:nvPr/>
        </p:nvSpPr>
        <p:spPr>
          <a:xfrm>
            <a:off x="1695465" y="4658115"/>
            <a:ext cx="639919" cy="338554"/>
          </a:xfrm>
          <a:prstGeom prst="rect">
            <a:avLst/>
          </a:prstGeom>
          <a:noFill/>
        </p:spPr>
        <p:txBody>
          <a:bodyPr wrap="none" rtlCol="0">
            <a:spAutoFit/>
          </a:bodyPr>
          <a:lstStyle/>
          <a:p>
            <a:r>
              <a:rPr lang="en-US" sz="1600" dirty="0"/>
              <a:t>GND</a:t>
            </a:r>
          </a:p>
        </p:txBody>
      </p:sp>
      <p:sp>
        <p:nvSpPr>
          <p:cNvPr id="19" name="TextBox 18">
            <a:extLst>
              <a:ext uri="{FF2B5EF4-FFF2-40B4-BE49-F238E27FC236}">
                <a16:creationId xmlns:a16="http://schemas.microsoft.com/office/drawing/2014/main" id="{FA425DDD-DA47-D741-ACED-5AD901DEDCB4}"/>
              </a:ext>
            </a:extLst>
          </p:cNvPr>
          <p:cNvSpPr txBox="1"/>
          <p:nvPr/>
        </p:nvSpPr>
        <p:spPr>
          <a:xfrm>
            <a:off x="2195833" y="5056650"/>
            <a:ext cx="1495922" cy="338554"/>
          </a:xfrm>
          <a:prstGeom prst="rect">
            <a:avLst/>
          </a:prstGeom>
          <a:noFill/>
        </p:spPr>
        <p:txBody>
          <a:bodyPr wrap="none" rtlCol="0">
            <a:spAutoFit/>
          </a:bodyPr>
          <a:lstStyle/>
          <a:p>
            <a:r>
              <a:rPr lang="en-US" sz="1600" dirty="0"/>
              <a:t>Low pass filter</a:t>
            </a:r>
          </a:p>
        </p:txBody>
      </p:sp>
      <p:sp>
        <p:nvSpPr>
          <p:cNvPr id="20" name="TextBox 19">
            <a:extLst>
              <a:ext uri="{FF2B5EF4-FFF2-40B4-BE49-F238E27FC236}">
                <a16:creationId xmlns:a16="http://schemas.microsoft.com/office/drawing/2014/main" id="{01DB6ED6-A690-EF4D-B3BD-70AB623FD874}"/>
              </a:ext>
            </a:extLst>
          </p:cNvPr>
          <p:cNvSpPr txBox="1"/>
          <p:nvPr/>
        </p:nvSpPr>
        <p:spPr>
          <a:xfrm>
            <a:off x="5500566" y="3705834"/>
            <a:ext cx="893193" cy="584775"/>
          </a:xfrm>
          <a:prstGeom prst="rect">
            <a:avLst/>
          </a:prstGeom>
          <a:noFill/>
        </p:spPr>
        <p:txBody>
          <a:bodyPr wrap="none" rtlCol="0">
            <a:spAutoFit/>
          </a:bodyPr>
          <a:lstStyle/>
          <a:p>
            <a:r>
              <a:rPr lang="en-US" sz="1600" dirty="0"/>
              <a:t>Emitter </a:t>
            </a:r>
          </a:p>
          <a:p>
            <a:r>
              <a:rPr lang="en-US" sz="1600" dirty="0"/>
              <a:t>follower</a:t>
            </a:r>
          </a:p>
        </p:txBody>
      </p:sp>
      <p:sp>
        <p:nvSpPr>
          <p:cNvPr id="21" name="TextBox 20">
            <a:extLst>
              <a:ext uri="{FF2B5EF4-FFF2-40B4-BE49-F238E27FC236}">
                <a16:creationId xmlns:a16="http://schemas.microsoft.com/office/drawing/2014/main" id="{36C4B92D-05AA-724D-A1CB-9CBFD712A163}"/>
              </a:ext>
            </a:extLst>
          </p:cNvPr>
          <p:cNvSpPr txBox="1"/>
          <p:nvPr/>
        </p:nvSpPr>
        <p:spPr>
          <a:xfrm>
            <a:off x="4935224" y="6412969"/>
            <a:ext cx="1463862" cy="338554"/>
          </a:xfrm>
          <a:prstGeom prst="rect">
            <a:avLst/>
          </a:prstGeom>
          <a:noFill/>
        </p:spPr>
        <p:txBody>
          <a:bodyPr wrap="none" rtlCol="0">
            <a:spAutoFit/>
          </a:bodyPr>
          <a:lstStyle/>
          <a:p>
            <a:r>
              <a:rPr lang="en-US" sz="1600" dirty="0"/>
              <a:t>Current mirror</a:t>
            </a:r>
          </a:p>
        </p:txBody>
      </p:sp>
      <p:sp>
        <p:nvSpPr>
          <p:cNvPr id="23" name="TextBox 22">
            <a:extLst>
              <a:ext uri="{FF2B5EF4-FFF2-40B4-BE49-F238E27FC236}">
                <a16:creationId xmlns:a16="http://schemas.microsoft.com/office/drawing/2014/main" id="{9742BCBC-605E-494C-ADC3-C028B063E6FE}"/>
              </a:ext>
            </a:extLst>
          </p:cNvPr>
          <p:cNvSpPr txBox="1"/>
          <p:nvPr/>
        </p:nvSpPr>
        <p:spPr>
          <a:xfrm>
            <a:off x="6592497" y="6405574"/>
            <a:ext cx="1800493" cy="338554"/>
          </a:xfrm>
          <a:prstGeom prst="rect">
            <a:avLst/>
          </a:prstGeom>
          <a:noFill/>
        </p:spPr>
        <p:txBody>
          <a:bodyPr wrap="none" rtlCol="0">
            <a:spAutoFit/>
          </a:bodyPr>
          <a:lstStyle/>
          <a:p>
            <a:r>
              <a:rPr lang="en-US" sz="1600" dirty="0"/>
              <a:t>DC Power Supply</a:t>
            </a:r>
          </a:p>
        </p:txBody>
      </p:sp>
      <p:grpSp>
        <p:nvGrpSpPr>
          <p:cNvPr id="33" name="Group 222">
            <a:extLst>
              <a:ext uri="{FF2B5EF4-FFF2-40B4-BE49-F238E27FC236}">
                <a16:creationId xmlns:a16="http://schemas.microsoft.com/office/drawing/2014/main" id="{C5F21718-DC98-A24F-97E7-46343794957B}"/>
              </a:ext>
            </a:extLst>
          </p:cNvPr>
          <p:cNvGrpSpPr>
            <a:grpSpLocks/>
          </p:cNvGrpSpPr>
          <p:nvPr/>
        </p:nvGrpSpPr>
        <p:grpSpPr bwMode="auto">
          <a:xfrm>
            <a:off x="2666933" y="4697218"/>
            <a:ext cx="304800" cy="381000"/>
            <a:chOff x="4272" y="3072"/>
            <a:chExt cx="192" cy="240"/>
          </a:xfrm>
        </p:grpSpPr>
        <p:sp>
          <p:nvSpPr>
            <p:cNvPr id="34" name="Line 99">
              <a:extLst>
                <a:ext uri="{FF2B5EF4-FFF2-40B4-BE49-F238E27FC236}">
                  <a16:creationId xmlns:a16="http://schemas.microsoft.com/office/drawing/2014/main" id="{5A296C31-5301-E046-BCFA-9464F133F9FC}"/>
                </a:ext>
              </a:extLst>
            </p:cNvPr>
            <p:cNvSpPr>
              <a:spLocks noChangeAspect="1" noChangeShapeType="1"/>
            </p:cNvSpPr>
            <p:nvPr/>
          </p:nvSpPr>
          <p:spPr bwMode="auto">
            <a:xfrm>
              <a:off x="4272" y="3216"/>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35" name="Line 100">
              <a:extLst>
                <a:ext uri="{FF2B5EF4-FFF2-40B4-BE49-F238E27FC236}">
                  <a16:creationId xmlns:a16="http://schemas.microsoft.com/office/drawing/2014/main" id="{DFD273B7-62B5-2E41-BCCD-C18423F56B6E}"/>
                </a:ext>
              </a:extLst>
            </p:cNvPr>
            <p:cNvSpPr>
              <a:spLocks noChangeAspect="1" noChangeShapeType="1"/>
            </p:cNvSpPr>
            <p:nvPr/>
          </p:nvSpPr>
          <p:spPr bwMode="auto">
            <a:xfrm>
              <a:off x="4368" y="307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36" name="Line 101">
              <a:extLst>
                <a:ext uri="{FF2B5EF4-FFF2-40B4-BE49-F238E27FC236}">
                  <a16:creationId xmlns:a16="http://schemas.microsoft.com/office/drawing/2014/main" id="{FB6C03BF-D16C-B647-8FE8-E966D896025A}"/>
                </a:ext>
              </a:extLst>
            </p:cNvPr>
            <p:cNvSpPr>
              <a:spLocks noChangeAspect="1" noChangeShapeType="1"/>
            </p:cNvSpPr>
            <p:nvPr/>
          </p:nvSpPr>
          <p:spPr bwMode="auto">
            <a:xfrm>
              <a:off x="4296" y="3240"/>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37" name="Line 102">
              <a:extLst>
                <a:ext uri="{FF2B5EF4-FFF2-40B4-BE49-F238E27FC236}">
                  <a16:creationId xmlns:a16="http://schemas.microsoft.com/office/drawing/2014/main" id="{E1C9333B-CF2C-CF49-B079-07F6128AA822}"/>
                </a:ext>
              </a:extLst>
            </p:cNvPr>
            <p:cNvSpPr>
              <a:spLocks noChangeAspect="1" noChangeShapeType="1"/>
            </p:cNvSpPr>
            <p:nvPr/>
          </p:nvSpPr>
          <p:spPr bwMode="auto">
            <a:xfrm>
              <a:off x="4320" y="326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38" name="Line 103">
              <a:extLst>
                <a:ext uri="{FF2B5EF4-FFF2-40B4-BE49-F238E27FC236}">
                  <a16:creationId xmlns:a16="http://schemas.microsoft.com/office/drawing/2014/main" id="{CB8EDF9B-E6F4-9D42-9C3B-092960568400}"/>
                </a:ext>
              </a:extLst>
            </p:cNvPr>
            <p:cNvSpPr>
              <a:spLocks noChangeAspect="1" noChangeShapeType="1"/>
            </p:cNvSpPr>
            <p:nvPr/>
          </p:nvSpPr>
          <p:spPr bwMode="auto">
            <a:xfrm>
              <a:off x="4344" y="3288"/>
              <a:ext cx="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39" name="Line 104">
              <a:extLst>
                <a:ext uri="{FF2B5EF4-FFF2-40B4-BE49-F238E27FC236}">
                  <a16:creationId xmlns:a16="http://schemas.microsoft.com/office/drawing/2014/main" id="{E95F1E15-7F00-AE47-A9B8-322D52F4F6B6}"/>
                </a:ext>
              </a:extLst>
            </p:cNvPr>
            <p:cNvSpPr>
              <a:spLocks noChangeAspect="1" noChangeShapeType="1"/>
            </p:cNvSpPr>
            <p:nvPr/>
          </p:nvSpPr>
          <p:spPr bwMode="auto">
            <a:xfrm flipH="1">
              <a:off x="4365" y="3312"/>
              <a:ext cx="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grpSp>
      <p:sp>
        <p:nvSpPr>
          <p:cNvPr id="40" name="Freeform 12">
            <a:extLst>
              <a:ext uri="{FF2B5EF4-FFF2-40B4-BE49-F238E27FC236}">
                <a16:creationId xmlns:a16="http://schemas.microsoft.com/office/drawing/2014/main" id="{6CA25F6D-4E4A-1946-9693-BBCB39260F55}"/>
              </a:ext>
            </a:extLst>
          </p:cNvPr>
          <p:cNvSpPr>
            <a:spLocks noChangeAspect="1"/>
          </p:cNvSpPr>
          <p:nvPr/>
        </p:nvSpPr>
        <p:spPr bwMode="auto">
          <a:xfrm>
            <a:off x="7737125" y="2406554"/>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600"/>
          </a:p>
        </p:txBody>
      </p:sp>
      <p:grpSp>
        <p:nvGrpSpPr>
          <p:cNvPr id="41" name="Group 222">
            <a:extLst>
              <a:ext uri="{FF2B5EF4-FFF2-40B4-BE49-F238E27FC236}">
                <a16:creationId xmlns:a16="http://schemas.microsoft.com/office/drawing/2014/main" id="{8110F4CF-66F7-2141-9814-F02F20DFDB80}"/>
              </a:ext>
            </a:extLst>
          </p:cNvPr>
          <p:cNvGrpSpPr>
            <a:grpSpLocks/>
          </p:cNvGrpSpPr>
          <p:nvPr/>
        </p:nvGrpSpPr>
        <p:grpSpPr bwMode="auto">
          <a:xfrm>
            <a:off x="7660925" y="3780922"/>
            <a:ext cx="304800" cy="381000"/>
            <a:chOff x="4272" y="3072"/>
            <a:chExt cx="192" cy="240"/>
          </a:xfrm>
        </p:grpSpPr>
        <p:sp>
          <p:nvSpPr>
            <p:cNvPr id="42" name="Line 99">
              <a:extLst>
                <a:ext uri="{FF2B5EF4-FFF2-40B4-BE49-F238E27FC236}">
                  <a16:creationId xmlns:a16="http://schemas.microsoft.com/office/drawing/2014/main" id="{FC01E276-E1A9-E24A-98C1-47F047CD9106}"/>
                </a:ext>
              </a:extLst>
            </p:cNvPr>
            <p:cNvSpPr>
              <a:spLocks noChangeAspect="1" noChangeShapeType="1"/>
            </p:cNvSpPr>
            <p:nvPr/>
          </p:nvSpPr>
          <p:spPr bwMode="auto">
            <a:xfrm>
              <a:off x="4272" y="3216"/>
              <a:ext cx="19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43" name="Line 100">
              <a:extLst>
                <a:ext uri="{FF2B5EF4-FFF2-40B4-BE49-F238E27FC236}">
                  <a16:creationId xmlns:a16="http://schemas.microsoft.com/office/drawing/2014/main" id="{F7A67A1A-F4AC-184A-B387-856D47498F83}"/>
                </a:ext>
              </a:extLst>
            </p:cNvPr>
            <p:cNvSpPr>
              <a:spLocks noChangeAspect="1" noChangeShapeType="1"/>
            </p:cNvSpPr>
            <p:nvPr/>
          </p:nvSpPr>
          <p:spPr bwMode="auto">
            <a:xfrm>
              <a:off x="4368" y="3072"/>
              <a:ext cx="0"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44" name="Line 101">
              <a:extLst>
                <a:ext uri="{FF2B5EF4-FFF2-40B4-BE49-F238E27FC236}">
                  <a16:creationId xmlns:a16="http://schemas.microsoft.com/office/drawing/2014/main" id="{AFFD8A8E-D620-714F-BE9C-8AD00037D19E}"/>
                </a:ext>
              </a:extLst>
            </p:cNvPr>
            <p:cNvSpPr>
              <a:spLocks noChangeAspect="1" noChangeShapeType="1"/>
            </p:cNvSpPr>
            <p:nvPr/>
          </p:nvSpPr>
          <p:spPr bwMode="auto">
            <a:xfrm>
              <a:off x="4296" y="3240"/>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45" name="Line 102">
              <a:extLst>
                <a:ext uri="{FF2B5EF4-FFF2-40B4-BE49-F238E27FC236}">
                  <a16:creationId xmlns:a16="http://schemas.microsoft.com/office/drawing/2014/main" id="{B2401049-991A-0544-8C38-F214CA465A5C}"/>
                </a:ext>
              </a:extLst>
            </p:cNvPr>
            <p:cNvSpPr>
              <a:spLocks noChangeAspect="1" noChangeShapeType="1"/>
            </p:cNvSpPr>
            <p:nvPr/>
          </p:nvSpPr>
          <p:spPr bwMode="auto">
            <a:xfrm>
              <a:off x="4320" y="3264"/>
              <a:ext cx="9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46" name="Line 103">
              <a:extLst>
                <a:ext uri="{FF2B5EF4-FFF2-40B4-BE49-F238E27FC236}">
                  <a16:creationId xmlns:a16="http://schemas.microsoft.com/office/drawing/2014/main" id="{46900228-7E2B-E44F-909D-436DB0A0153E}"/>
                </a:ext>
              </a:extLst>
            </p:cNvPr>
            <p:cNvSpPr>
              <a:spLocks noChangeAspect="1" noChangeShapeType="1"/>
            </p:cNvSpPr>
            <p:nvPr/>
          </p:nvSpPr>
          <p:spPr bwMode="auto">
            <a:xfrm>
              <a:off x="4344" y="3288"/>
              <a:ext cx="4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47" name="Line 104">
              <a:extLst>
                <a:ext uri="{FF2B5EF4-FFF2-40B4-BE49-F238E27FC236}">
                  <a16:creationId xmlns:a16="http://schemas.microsoft.com/office/drawing/2014/main" id="{E1BC8744-187A-5942-AF94-A9BD986B42B2}"/>
                </a:ext>
              </a:extLst>
            </p:cNvPr>
            <p:cNvSpPr>
              <a:spLocks noChangeAspect="1" noChangeShapeType="1"/>
            </p:cNvSpPr>
            <p:nvPr/>
          </p:nvSpPr>
          <p:spPr bwMode="auto">
            <a:xfrm flipH="1">
              <a:off x="4365" y="3312"/>
              <a:ext cx="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grpSp>
      <p:sp>
        <p:nvSpPr>
          <p:cNvPr id="48" name="Freeform 12">
            <a:extLst>
              <a:ext uri="{FF2B5EF4-FFF2-40B4-BE49-F238E27FC236}">
                <a16:creationId xmlns:a16="http://schemas.microsoft.com/office/drawing/2014/main" id="{50CA4559-3B58-9141-8E5B-5D7807034079}"/>
              </a:ext>
            </a:extLst>
          </p:cNvPr>
          <p:cNvSpPr>
            <a:spLocks noChangeAspect="1"/>
          </p:cNvSpPr>
          <p:nvPr/>
        </p:nvSpPr>
        <p:spPr bwMode="auto">
          <a:xfrm>
            <a:off x="7737125" y="3153686"/>
            <a:ext cx="152400" cy="762000"/>
          </a:xfrm>
          <a:custGeom>
            <a:avLst/>
            <a:gdLst>
              <a:gd name="T0" fmla="*/ 2147483646 w 192"/>
              <a:gd name="T1" fmla="*/ 0 h 960"/>
              <a:gd name="T2" fmla="*/ 2147483646 w 192"/>
              <a:gd name="T3" fmla="*/ 2147483646 h 960"/>
              <a:gd name="T4" fmla="*/ 2147483646 w 192"/>
              <a:gd name="T5" fmla="*/ 2147483646 h 960"/>
              <a:gd name="T6" fmla="*/ 0 w 192"/>
              <a:gd name="T7" fmla="*/ 2147483646 h 960"/>
              <a:gd name="T8" fmla="*/ 2147483646 w 192"/>
              <a:gd name="T9" fmla="*/ 2147483646 h 960"/>
              <a:gd name="T10" fmla="*/ 0 w 192"/>
              <a:gd name="T11" fmla="*/ 2147483646 h 960"/>
              <a:gd name="T12" fmla="*/ 2147483646 w 192"/>
              <a:gd name="T13" fmla="*/ 2147483646 h 960"/>
              <a:gd name="T14" fmla="*/ 0 w 192"/>
              <a:gd name="T15" fmla="*/ 2147483646 h 960"/>
              <a:gd name="T16" fmla="*/ 2147483646 w 192"/>
              <a:gd name="T17" fmla="*/ 2147483646 h 960"/>
              <a:gd name="T18" fmla="*/ 2147483646 w 192"/>
              <a:gd name="T19" fmla="*/ 214748364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2"/>
              <a:gd name="T31" fmla="*/ 0 h 960"/>
              <a:gd name="T32" fmla="*/ 192 w 192"/>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2" h="960">
                <a:moveTo>
                  <a:pt x="96" y="0"/>
                </a:moveTo>
                <a:lnTo>
                  <a:pt x="96" y="192"/>
                </a:lnTo>
                <a:lnTo>
                  <a:pt x="192" y="240"/>
                </a:lnTo>
                <a:lnTo>
                  <a:pt x="0" y="336"/>
                </a:lnTo>
                <a:lnTo>
                  <a:pt x="192" y="432"/>
                </a:lnTo>
                <a:lnTo>
                  <a:pt x="0" y="528"/>
                </a:lnTo>
                <a:lnTo>
                  <a:pt x="192" y="624"/>
                </a:lnTo>
                <a:lnTo>
                  <a:pt x="0" y="720"/>
                </a:lnTo>
                <a:lnTo>
                  <a:pt x="96" y="768"/>
                </a:lnTo>
                <a:lnTo>
                  <a:pt x="96" y="9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600"/>
          </a:p>
        </p:txBody>
      </p:sp>
      <p:cxnSp>
        <p:nvCxnSpPr>
          <p:cNvPr id="49" name="Straight Connector 48">
            <a:extLst>
              <a:ext uri="{FF2B5EF4-FFF2-40B4-BE49-F238E27FC236}">
                <a16:creationId xmlns:a16="http://schemas.microsoft.com/office/drawing/2014/main" id="{0512C92E-A5FA-784B-9FC3-68F2C11428B2}"/>
              </a:ext>
            </a:extLst>
          </p:cNvPr>
          <p:cNvCxnSpPr>
            <a:cxnSpLocks/>
          </p:cNvCxnSpPr>
          <p:nvPr/>
        </p:nvCxnSpPr>
        <p:spPr>
          <a:xfrm>
            <a:off x="1733594" y="3167139"/>
            <a:ext cx="6083412" cy="0"/>
          </a:xfrm>
          <a:prstGeom prst="line">
            <a:avLst/>
          </a:prstGeom>
          <a:ln>
            <a:solidFill>
              <a:schemeClr val="tx1"/>
            </a:solidFill>
            <a:tailEnd type="ova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DEA40D8E-D03C-044C-BCCA-D115A2F8EC7E}"/>
              </a:ext>
            </a:extLst>
          </p:cNvPr>
          <p:cNvCxnSpPr>
            <a:cxnSpLocks/>
          </p:cNvCxnSpPr>
          <p:nvPr/>
        </p:nvCxnSpPr>
        <p:spPr>
          <a:xfrm>
            <a:off x="7788629" y="2420007"/>
            <a:ext cx="32945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283959E-2E1E-1A45-AF67-94F6E5B222BD}"/>
              </a:ext>
            </a:extLst>
          </p:cNvPr>
          <p:cNvCxnSpPr>
            <a:cxnSpLocks/>
          </p:cNvCxnSpPr>
          <p:nvPr/>
        </p:nvCxnSpPr>
        <p:spPr>
          <a:xfrm flipV="1">
            <a:off x="8129239" y="2420007"/>
            <a:ext cx="0" cy="227915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A6B7E7F6-998E-5045-AB5C-B1FE282F00ED}"/>
              </a:ext>
            </a:extLst>
          </p:cNvPr>
          <p:cNvCxnSpPr>
            <a:cxnSpLocks/>
          </p:cNvCxnSpPr>
          <p:nvPr/>
        </p:nvCxnSpPr>
        <p:spPr>
          <a:xfrm>
            <a:off x="1722443" y="3479373"/>
            <a:ext cx="3568700" cy="0"/>
          </a:xfrm>
          <a:prstGeom prst="line">
            <a:avLst/>
          </a:prstGeom>
          <a:ln>
            <a:solidFill>
              <a:schemeClr val="tx1"/>
            </a:solidFill>
            <a:tailEnd type="oval"/>
          </a:ln>
          <a:effectLst/>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47157425-3C6D-964D-A2D2-7253F2F5E089}"/>
              </a:ext>
            </a:extLst>
          </p:cNvPr>
          <p:cNvSpPr txBox="1"/>
          <p:nvPr/>
        </p:nvSpPr>
        <p:spPr>
          <a:xfrm>
            <a:off x="1726882" y="3137989"/>
            <a:ext cx="554960" cy="338554"/>
          </a:xfrm>
          <a:prstGeom prst="rect">
            <a:avLst/>
          </a:prstGeom>
          <a:noFill/>
        </p:spPr>
        <p:txBody>
          <a:bodyPr wrap="none" rtlCol="0">
            <a:spAutoFit/>
          </a:bodyPr>
          <a:lstStyle/>
          <a:p>
            <a:r>
              <a:rPr lang="en-US" sz="1600" dirty="0"/>
              <a:t>+5V</a:t>
            </a:r>
          </a:p>
        </p:txBody>
      </p:sp>
      <p:sp>
        <p:nvSpPr>
          <p:cNvPr id="60" name="TextBox 59">
            <a:extLst>
              <a:ext uri="{FF2B5EF4-FFF2-40B4-BE49-F238E27FC236}">
                <a16:creationId xmlns:a16="http://schemas.microsoft.com/office/drawing/2014/main" id="{8E0B46F0-4552-0342-8C28-3506E5C0B36B}"/>
              </a:ext>
            </a:extLst>
          </p:cNvPr>
          <p:cNvSpPr txBox="1"/>
          <p:nvPr/>
        </p:nvSpPr>
        <p:spPr>
          <a:xfrm>
            <a:off x="1715731" y="2836906"/>
            <a:ext cx="434734" cy="338554"/>
          </a:xfrm>
          <a:prstGeom prst="rect">
            <a:avLst/>
          </a:prstGeom>
          <a:noFill/>
        </p:spPr>
        <p:txBody>
          <a:bodyPr wrap="none" rtlCol="0">
            <a:spAutoFit/>
          </a:bodyPr>
          <a:lstStyle/>
          <a:p>
            <a:r>
              <a:rPr lang="en-US" sz="1600" dirty="0"/>
              <a:t>A0</a:t>
            </a:r>
          </a:p>
        </p:txBody>
      </p:sp>
      <p:sp>
        <p:nvSpPr>
          <p:cNvPr id="61" name="TextBox 60">
            <a:extLst>
              <a:ext uri="{FF2B5EF4-FFF2-40B4-BE49-F238E27FC236}">
                <a16:creationId xmlns:a16="http://schemas.microsoft.com/office/drawing/2014/main" id="{6CC4BD68-1B6C-8B48-8F0F-47E0D32E9931}"/>
              </a:ext>
            </a:extLst>
          </p:cNvPr>
          <p:cNvSpPr txBox="1"/>
          <p:nvPr/>
        </p:nvSpPr>
        <p:spPr>
          <a:xfrm>
            <a:off x="7258200" y="2681655"/>
            <a:ext cx="514885" cy="338554"/>
          </a:xfrm>
          <a:prstGeom prst="rect">
            <a:avLst/>
          </a:prstGeom>
          <a:noFill/>
        </p:spPr>
        <p:txBody>
          <a:bodyPr wrap="none" rtlCol="0">
            <a:spAutoFit/>
          </a:bodyPr>
          <a:lstStyle/>
          <a:p>
            <a:r>
              <a:rPr lang="en-US" sz="1600" dirty="0"/>
              <a:t>22k</a:t>
            </a:r>
          </a:p>
        </p:txBody>
      </p:sp>
      <p:sp>
        <p:nvSpPr>
          <p:cNvPr id="62" name="TextBox 61">
            <a:extLst>
              <a:ext uri="{FF2B5EF4-FFF2-40B4-BE49-F238E27FC236}">
                <a16:creationId xmlns:a16="http://schemas.microsoft.com/office/drawing/2014/main" id="{4ADD9C9A-A65E-0D46-BCDD-A68509351800}"/>
              </a:ext>
            </a:extLst>
          </p:cNvPr>
          <p:cNvSpPr txBox="1"/>
          <p:nvPr/>
        </p:nvSpPr>
        <p:spPr>
          <a:xfrm>
            <a:off x="7235897" y="3350728"/>
            <a:ext cx="514885" cy="338554"/>
          </a:xfrm>
          <a:prstGeom prst="rect">
            <a:avLst/>
          </a:prstGeom>
          <a:noFill/>
        </p:spPr>
        <p:txBody>
          <a:bodyPr wrap="none" rtlCol="0">
            <a:spAutoFit/>
          </a:bodyPr>
          <a:lstStyle/>
          <a:p>
            <a:r>
              <a:rPr lang="en-US" sz="1600" dirty="0"/>
              <a:t>10k</a:t>
            </a:r>
          </a:p>
        </p:txBody>
      </p:sp>
      <p:sp>
        <p:nvSpPr>
          <p:cNvPr id="63" name="TextBox 62">
            <a:extLst>
              <a:ext uri="{FF2B5EF4-FFF2-40B4-BE49-F238E27FC236}">
                <a16:creationId xmlns:a16="http://schemas.microsoft.com/office/drawing/2014/main" id="{1AA1C103-ECD9-5446-AAD4-351ECE170C54}"/>
              </a:ext>
            </a:extLst>
          </p:cNvPr>
          <p:cNvSpPr txBox="1"/>
          <p:nvPr/>
        </p:nvSpPr>
        <p:spPr>
          <a:xfrm>
            <a:off x="6528733" y="2501732"/>
            <a:ext cx="867417" cy="584775"/>
          </a:xfrm>
          <a:prstGeom prst="rect">
            <a:avLst/>
          </a:prstGeom>
          <a:noFill/>
        </p:spPr>
        <p:txBody>
          <a:bodyPr wrap="none" rtlCol="0">
            <a:spAutoFit/>
          </a:bodyPr>
          <a:lstStyle/>
          <a:p>
            <a:r>
              <a:rPr lang="en-US" sz="1600" dirty="0"/>
              <a:t>Voltage</a:t>
            </a:r>
          </a:p>
          <a:p>
            <a:r>
              <a:rPr lang="en-US" sz="1600" dirty="0"/>
              <a:t>divider</a:t>
            </a:r>
          </a:p>
        </p:txBody>
      </p:sp>
      <p:sp>
        <p:nvSpPr>
          <p:cNvPr id="64" name="TextBox 63">
            <a:extLst>
              <a:ext uri="{FF2B5EF4-FFF2-40B4-BE49-F238E27FC236}">
                <a16:creationId xmlns:a16="http://schemas.microsoft.com/office/drawing/2014/main" id="{590C8B31-2D51-A841-B5D0-59536FE9F7AE}"/>
              </a:ext>
            </a:extLst>
          </p:cNvPr>
          <p:cNvSpPr txBox="1"/>
          <p:nvPr/>
        </p:nvSpPr>
        <p:spPr>
          <a:xfrm>
            <a:off x="6087321" y="4488153"/>
            <a:ext cx="668773" cy="338554"/>
          </a:xfrm>
          <a:prstGeom prst="rect">
            <a:avLst/>
          </a:prstGeom>
          <a:noFill/>
        </p:spPr>
        <p:txBody>
          <a:bodyPr wrap="none" rtlCol="0">
            <a:spAutoFit/>
          </a:bodyPr>
          <a:lstStyle/>
          <a:p>
            <a:r>
              <a:rPr lang="en-US" sz="1600" dirty="0"/>
              <a:t>+12V</a:t>
            </a:r>
          </a:p>
        </p:txBody>
      </p:sp>
      <p:sp>
        <p:nvSpPr>
          <p:cNvPr id="65" name="Rectangle 64">
            <a:extLst>
              <a:ext uri="{FF2B5EF4-FFF2-40B4-BE49-F238E27FC236}">
                <a16:creationId xmlns:a16="http://schemas.microsoft.com/office/drawing/2014/main" id="{4194082C-7C3E-4B40-9162-BFAE71314892}"/>
              </a:ext>
            </a:extLst>
          </p:cNvPr>
          <p:cNvSpPr/>
          <p:nvPr/>
        </p:nvSpPr>
        <p:spPr>
          <a:xfrm>
            <a:off x="5366981" y="4361008"/>
            <a:ext cx="483009" cy="4378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66" name="Rectangle 65">
            <a:extLst>
              <a:ext uri="{FF2B5EF4-FFF2-40B4-BE49-F238E27FC236}">
                <a16:creationId xmlns:a16="http://schemas.microsoft.com/office/drawing/2014/main" id="{6E676E56-7404-B241-8315-9AF2D1B45BE9}"/>
              </a:ext>
            </a:extLst>
          </p:cNvPr>
          <p:cNvSpPr/>
          <p:nvPr/>
        </p:nvSpPr>
        <p:spPr>
          <a:xfrm>
            <a:off x="6681038" y="6042583"/>
            <a:ext cx="394483" cy="181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4242708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6E31-F688-AD4D-B3F2-FBABF812576C}"/>
              </a:ext>
            </a:extLst>
          </p:cNvPr>
          <p:cNvSpPr>
            <a:spLocks noGrp="1"/>
          </p:cNvSpPr>
          <p:nvPr>
            <p:ph type="title"/>
          </p:nvPr>
        </p:nvSpPr>
        <p:spPr/>
        <p:txBody>
          <a:bodyPr/>
          <a:lstStyle/>
          <a:p>
            <a:r>
              <a:rPr lang="en-US" dirty="0"/>
              <a:t>Arduino LM317 controller</a:t>
            </a:r>
          </a:p>
        </p:txBody>
      </p:sp>
      <p:sp>
        <p:nvSpPr>
          <p:cNvPr id="6" name="Content Placeholder 2">
            <a:extLst>
              <a:ext uri="{FF2B5EF4-FFF2-40B4-BE49-F238E27FC236}">
                <a16:creationId xmlns:a16="http://schemas.microsoft.com/office/drawing/2014/main" id="{A4919691-51C9-7140-9D1D-0F8C369BAB22}"/>
              </a:ext>
            </a:extLst>
          </p:cNvPr>
          <p:cNvSpPr txBox="1">
            <a:spLocks/>
          </p:cNvSpPr>
          <p:nvPr/>
        </p:nvSpPr>
        <p:spPr bwMode="auto">
          <a:xfrm>
            <a:off x="76200" y="4114800"/>
            <a:ext cx="6781800"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en-US" sz="1200" b="0" i="0" dirty="0">
                <a:solidFill>
                  <a:srgbClr val="0E00FF"/>
                </a:solidFill>
                <a:effectLst/>
                <a:latin typeface="Courier New" panose="02070309020205020404" pitchFamily="49" charset="0"/>
                <a:cs typeface="Courier New" panose="02070309020205020404" pitchFamily="49" charset="0"/>
              </a:rPr>
              <a:t>function </a:t>
            </a:r>
            <a:r>
              <a:rPr lang="en-US" sz="1200" b="0" i="0" dirty="0">
                <a:effectLst/>
                <a:latin typeface="Courier New" panose="02070309020205020404" pitchFamily="49" charset="0"/>
                <a:cs typeface="Courier New" panose="02070309020205020404" pitchFamily="49" charset="0"/>
              </a:rPr>
              <a:t>[</a:t>
            </a:r>
            <a:r>
              <a:rPr lang="en-US" sz="1200" b="0" i="0" dirty="0" err="1">
                <a:effectLst/>
                <a:latin typeface="Courier New" panose="02070309020205020404" pitchFamily="49" charset="0"/>
                <a:cs typeface="Courier New" panose="02070309020205020404" pitchFamily="49" charset="0"/>
              </a:rPr>
              <a:t>pwmVal</a:t>
            </a:r>
            <a:r>
              <a:rPr lang="en-US" sz="1200" b="0" i="0" dirty="0">
                <a:effectLst/>
                <a:latin typeface="Courier New" panose="02070309020205020404" pitchFamily="49" charset="0"/>
                <a:cs typeface="Courier New" panose="02070309020205020404" pitchFamily="49" charset="0"/>
              </a:rPr>
              <a:t>] = volts2pwm(volts, </a:t>
            </a:r>
            <a:r>
              <a:rPr lang="en-US" sz="1200" b="0" i="0" dirty="0" err="1">
                <a:effectLst/>
                <a:latin typeface="Courier New" panose="02070309020205020404" pitchFamily="49" charset="0"/>
                <a:cs typeface="Courier New" panose="02070309020205020404" pitchFamily="49" charset="0"/>
              </a:rPr>
              <a:t>ard</a:t>
            </a:r>
            <a:r>
              <a:rPr lang="en-US" sz="1200" b="0" i="0" dirty="0">
                <a:effectLst/>
                <a:latin typeface="Courier New" panose="02070309020205020404" pitchFamily="49" charset="0"/>
                <a:cs typeface="Courier New" panose="02070309020205020404" pitchFamily="49" charset="0"/>
              </a:rPr>
              <a:t>)</a:t>
            </a:r>
          </a:p>
          <a:p>
            <a:pPr marL="0" indent="0">
              <a:buNone/>
            </a:pPr>
            <a:r>
              <a:rPr lang="en-US" sz="1200" b="0" i="0" dirty="0">
                <a:solidFill>
                  <a:srgbClr val="008013"/>
                </a:solidFill>
                <a:effectLst/>
                <a:latin typeface="Courier New" panose="02070309020205020404" pitchFamily="49" charset="0"/>
                <a:cs typeface="Courier New" panose="02070309020205020404" pitchFamily="49" charset="0"/>
              </a:rPr>
              <a:t>% function [</a:t>
            </a:r>
            <a:r>
              <a:rPr lang="en-US" sz="1200" b="0" i="0" dirty="0" err="1">
                <a:solidFill>
                  <a:srgbClr val="008013"/>
                </a:solidFill>
                <a:effectLst/>
                <a:latin typeface="Courier New" panose="02070309020205020404" pitchFamily="49" charset="0"/>
                <a:cs typeface="Courier New" panose="02070309020205020404" pitchFamily="49" charset="0"/>
              </a:rPr>
              <a:t>pwmVal</a:t>
            </a:r>
            <a:r>
              <a:rPr lang="en-US" sz="1200" b="0" i="0" dirty="0">
                <a:solidFill>
                  <a:srgbClr val="008013"/>
                </a:solidFill>
                <a:effectLst/>
                <a:latin typeface="Courier New" panose="02070309020205020404" pitchFamily="49" charset="0"/>
                <a:cs typeface="Courier New" panose="02070309020205020404" pitchFamily="49" charset="0"/>
              </a:rPr>
              <a:t>] = volts2pmw(volts, </a:t>
            </a:r>
            <a:r>
              <a:rPr lang="en-US" sz="1200" b="0" i="0" dirty="0" err="1">
                <a:solidFill>
                  <a:srgbClr val="008013"/>
                </a:solidFill>
                <a:effectLst/>
                <a:latin typeface="Courier New" panose="02070309020205020404" pitchFamily="49" charset="0"/>
                <a:cs typeface="Courier New" panose="02070309020205020404" pitchFamily="49" charset="0"/>
              </a:rPr>
              <a:t>ard</a:t>
            </a:r>
            <a:r>
              <a:rPr lang="en-US" sz="1200" b="0" i="0" dirty="0">
                <a:solidFill>
                  <a:srgbClr val="008013"/>
                </a:solidFill>
                <a:effectLst/>
                <a:latin typeface="Courier New" panose="02070309020205020404" pitchFamily="49" charset="0"/>
                <a:cs typeface="Courier New" panose="02070309020205020404" pitchFamily="49" charset="0"/>
              </a:rPr>
              <a:t>)</a:t>
            </a:r>
            <a:endParaRPr lang="en-US" sz="1200" b="0" i="0" dirty="0">
              <a:effectLst/>
              <a:latin typeface="Courier New" panose="02070309020205020404" pitchFamily="49" charset="0"/>
              <a:cs typeface="Courier New" panose="02070309020205020404" pitchFamily="49" charset="0"/>
            </a:endParaRPr>
          </a:p>
          <a:p>
            <a:pPr marL="0" indent="0">
              <a:buNone/>
            </a:pPr>
            <a:r>
              <a:rPr lang="en-US" sz="1200" b="0" i="0" dirty="0">
                <a:solidFill>
                  <a:srgbClr val="008013"/>
                </a:solidFill>
                <a:effectLst/>
                <a:latin typeface="Courier New" panose="02070309020205020404" pitchFamily="49" charset="0"/>
                <a:cs typeface="Courier New" panose="02070309020205020404" pitchFamily="49" charset="0"/>
              </a:rPr>
              <a:t>% return </a:t>
            </a:r>
            <a:r>
              <a:rPr lang="en-US" sz="1200" b="0" i="0" dirty="0" err="1">
                <a:solidFill>
                  <a:srgbClr val="008013"/>
                </a:solidFill>
                <a:effectLst/>
                <a:latin typeface="Courier New" panose="02070309020205020404" pitchFamily="49" charset="0"/>
                <a:cs typeface="Courier New" panose="02070309020205020404" pitchFamily="49" charset="0"/>
              </a:rPr>
              <a:t>pwm</a:t>
            </a:r>
            <a:r>
              <a:rPr lang="en-US" sz="1200" b="0" i="0" dirty="0">
                <a:solidFill>
                  <a:srgbClr val="008013"/>
                </a:solidFill>
                <a:effectLst/>
                <a:latin typeface="Courier New" panose="02070309020205020404" pitchFamily="49" charset="0"/>
                <a:cs typeface="Courier New" panose="02070309020205020404" pitchFamily="49" charset="0"/>
              </a:rPr>
              <a:t> value corresponding to volts for LM317 </a:t>
            </a:r>
            <a:r>
              <a:rPr lang="en-US" sz="1200" b="0" i="0" dirty="0" err="1">
                <a:solidFill>
                  <a:srgbClr val="008013"/>
                </a:solidFill>
                <a:effectLst/>
                <a:latin typeface="Courier New" panose="02070309020205020404" pitchFamily="49" charset="0"/>
                <a:cs typeface="Courier New" panose="02070309020205020404" pitchFamily="49" charset="0"/>
              </a:rPr>
              <a:t>arduino</a:t>
            </a:r>
            <a:r>
              <a:rPr lang="en-US" sz="1200" b="0" i="0" dirty="0">
                <a:solidFill>
                  <a:srgbClr val="008013"/>
                </a:solidFill>
                <a:effectLst/>
                <a:latin typeface="Courier New" panose="02070309020205020404" pitchFamily="49" charset="0"/>
                <a:cs typeface="Courier New" panose="02070309020205020404" pitchFamily="49" charset="0"/>
              </a:rPr>
              <a:t> ...</a:t>
            </a:r>
            <a:endParaRPr lang="en-US" sz="1200" b="0" i="0" dirty="0">
              <a:effectLst/>
              <a:latin typeface="Courier New" panose="02070309020205020404" pitchFamily="49" charset="0"/>
              <a:cs typeface="Courier New" panose="02070309020205020404" pitchFamily="49" charset="0"/>
            </a:endParaRPr>
          </a:p>
          <a:p>
            <a:pPr marL="0" indent="0">
              <a:buNone/>
            </a:pPr>
            <a:r>
              <a:rPr lang="en-US" sz="1200" b="0" i="0" dirty="0">
                <a:solidFill>
                  <a:srgbClr val="008013"/>
                </a:solidFill>
                <a:effectLst/>
                <a:latin typeface="Courier New" panose="02070309020205020404" pitchFamily="49" charset="0"/>
                <a:cs typeface="Courier New" panose="02070309020205020404" pitchFamily="49" charset="0"/>
              </a:rPr>
              <a:t>% if a serial port is passes as 2nd </a:t>
            </a:r>
            <a:r>
              <a:rPr lang="en-US" sz="1200" b="0" i="0" dirty="0" err="1">
                <a:solidFill>
                  <a:srgbClr val="008013"/>
                </a:solidFill>
                <a:effectLst/>
                <a:latin typeface="Courier New" panose="02070309020205020404" pitchFamily="49" charset="0"/>
                <a:cs typeface="Courier New" panose="02070309020205020404" pitchFamily="49" charset="0"/>
              </a:rPr>
              <a:t>arg</a:t>
            </a:r>
            <a:r>
              <a:rPr lang="en-US" sz="1200" b="0" i="0" dirty="0">
                <a:solidFill>
                  <a:srgbClr val="008013"/>
                </a:solidFill>
                <a:effectLst/>
                <a:latin typeface="Courier New" panose="02070309020205020404" pitchFamily="49" charset="0"/>
                <a:cs typeface="Courier New" panose="02070309020205020404" pitchFamily="49" charset="0"/>
              </a:rPr>
              <a:t> then sends p command </a:t>
            </a:r>
            <a:endParaRPr lang="en-US" sz="1200" b="0" i="0" dirty="0">
              <a:effectLst/>
              <a:latin typeface="Courier New" panose="02070309020205020404" pitchFamily="49" charset="0"/>
              <a:cs typeface="Courier New" panose="02070309020205020404" pitchFamily="49" charset="0"/>
            </a:endParaRPr>
          </a:p>
          <a:p>
            <a:pPr marL="0" indent="0">
              <a:buNone/>
            </a:pPr>
            <a:r>
              <a:rPr lang="en-US" sz="1200" b="0" i="0" dirty="0" err="1">
                <a:effectLst/>
                <a:latin typeface="Courier New" panose="02070309020205020404" pitchFamily="49" charset="0"/>
                <a:cs typeface="Courier New" panose="02070309020205020404" pitchFamily="49" charset="0"/>
              </a:rPr>
              <a:t>pv</a:t>
            </a:r>
            <a:r>
              <a:rPr lang="en-US" sz="1200" b="0" i="0" dirty="0">
                <a:effectLst/>
                <a:latin typeface="Courier New" panose="02070309020205020404" pitchFamily="49" charset="0"/>
                <a:cs typeface="Courier New" panose="02070309020205020404" pitchFamily="49" charset="0"/>
              </a:rPr>
              <a:t> = [-0.0526 0.9434 -24.7402 281.5264]; </a:t>
            </a:r>
            <a:r>
              <a:rPr lang="en-US" sz="1200" b="0" i="0" dirty="0">
                <a:solidFill>
                  <a:srgbClr val="008013"/>
                </a:solidFill>
                <a:effectLst/>
                <a:latin typeface="Courier New" panose="02070309020205020404" pitchFamily="49" charset="0"/>
                <a:cs typeface="Courier New" panose="02070309020205020404" pitchFamily="49" charset="0"/>
              </a:rPr>
              <a:t>% </a:t>
            </a:r>
            <a:r>
              <a:rPr lang="en-US" sz="1200" dirty="0">
                <a:solidFill>
                  <a:srgbClr val="008013"/>
                </a:solidFill>
                <a:latin typeface="Courier New" panose="02070309020205020404" pitchFamily="49" charset="0"/>
                <a:cs typeface="Courier New" panose="02070309020205020404" pitchFamily="49" charset="0"/>
              </a:rPr>
              <a:t>substitute your </a:t>
            </a:r>
            <a:r>
              <a:rPr lang="en-US" sz="1200" dirty="0" err="1">
                <a:solidFill>
                  <a:srgbClr val="008013"/>
                </a:solidFill>
                <a:latin typeface="Courier New" panose="02070309020205020404" pitchFamily="49" charset="0"/>
                <a:cs typeface="Courier New" panose="02070309020205020404" pitchFamily="49" charset="0"/>
              </a:rPr>
              <a:t>pv</a:t>
            </a:r>
            <a:r>
              <a:rPr lang="en-US" sz="1200" dirty="0">
                <a:solidFill>
                  <a:srgbClr val="008013"/>
                </a:solidFill>
                <a:latin typeface="Courier New" panose="02070309020205020404" pitchFamily="49" charset="0"/>
                <a:cs typeface="Courier New" panose="02070309020205020404" pitchFamily="49" charset="0"/>
              </a:rPr>
              <a:t> values</a:t>
            </a:r>
            <a:r>
              <a:rPr lang="en-US" sz="1200" b="0" i="0" dirty="0">
                <a:effectLst/>
                <a:latin typeface="Courier New" panose="02070309020205020404" pitchFamily="49" charset="0"/>
                <a:cs typeface="Courier New" panose="02070309020205020404" pitchFamily="49" charset="0"/>
              </a:rPr>
              <a:t> </a:t>
            </a:r>
          </a:p>
          <a:p>
            <a:pPr marL="0" indent="0">
              <a:buNone/>
            </a:pPr>
            <a:r>
              <a:rPr lang="en-US" sz="1200" b="0" i="0" dirty="0" err="1">
                <a:effectLst/>
                <a:latin typeface="Courier New" panose="02070309020205020404" pitchFamily="49" charset="0"/>
                <a:cs typeface="Courier New" panose="02070309020205020404" pitchFamily="49" charset="0"/>
              </a:rPr>
              <a:t>pwmVal</a:t>
            </a:r>
            <a:r>
              <a:rPr lang="en-US" sz="1200" b="0" i="0" dirty="0">
                <a:effectLst/>
                <a:latin typeface="Courier New" panose="02070309020205020404" pitchFamily="49" charset="0"/>
                <a:cs typeface="Courier New" panose="02070309020205020404" pitchFamily="49" charset="0"/>
              </a:rPr>
              <a:t> = round(</a:t>
            </a:r>
            <a:r>
              <a:rPr lang="en-US" sz="1200" b="0" i="0" dirty="0" err="1">
                <a:effectLst/>
                <a:latin typeface="Courier New" panose="02070309020205020404" pitchFamily="49" charset="0"/>
                <a:cs typeface="Courier New" panose="02070309020205020404" pitchFamily="49" charset="0"/>
              </a:rPr>
              <a:t>polyval</a:t>
            </a:r>
            <a:r>
              <a:rPr lang="en-US" sz="1200" b="0" i="0" dirty="0">
                <a:effectLst/>
                <a:latin typeface="Courier New" panose="02070309020205020404" pitchFamily="49" charset="0"/>
                <a:cs typeface="Courier New" panose="02070309020205020404" pitchFamily="49" charset="0"/>
              </a:rPr>
              <a:t>(</a:t>
            </a:r>
            <a:r>
              <a:rPr lang="en-US" sz="1200" b="0" i="0" dirty="0" err="1">
                <a:effectLst/>
                <a:latin typeface="Courier New" panose="02070309020205020404" pitchFamily="49" charset="0"/>
                <a:cs typeface="Courier New" panose="02070309020205020404" pitchFamily="49" charset="0"/>
              </a:rPr>
              <a:t>pv</a:t>
            </a:r>
            <a:r>
              <a:rPr lang="en-US" sz="1200" b="0" i="0" dirty="0">
                <a:effectLst/>
                <a:latin typeface="Courier New" panose="02070309020205020404" pitchFamily="49" charset="0"/>
                <a:cs typeface="Courier New" panose="02070309020205020404" pitchFamily="49" charset="0"/>
              </a:rPr>
              <a:t>, volts));</a:t>
            </a:r>
          </a:p>
          <a:p>
            <a:pPr marL="0" indent="0">
              <a:buNone/>
            </a:pPr>
            <a:r>
              <a:rPr lang="en-US" sz="1200" b="0" i="0" dirty="0" err="1">
                <a:effectLst/>
                <a:latin typeface="Courier New" panose="02070309020205020404" pitchFamily="49" charset="0"/>
                <a:cs typeface="Courier New" panose="02070309020205020404" pitchFamily="49" charset="0"/>
              </a:rPr>
              <a:t>pwmVal</a:t>
            </a:r>
            <a:r>
              <a:rPr lang="en-US" sz="1200" b="0" i="0" dirty="0">
                <a:effectLst/>
                <a:latin typeface="Courier New" panose="02070309020205020404" pitchFamily="49" charset="0"/>
                <a:cs typeface="Courier New" panose="02070309020205020404" pitchFamily="49" charset="0"/>
              </a:rPr>
              <a:t>(</a:t>
            </a:r>
            <a:r>
              <a:rPr lang="en-US" sz="1200" b="0" i="0" dirty="0" err="1">
                <a:effectLst/>
                <a:latin typeface="Courier New" panose="02070309020205020404" pitchFamily="49" charset="0"/>
                <a:cs typeface="Courier New" panose="02070309020205020404" pitchFamily="49" charset="0"/>
              </a:rPr>
              <a:t>pwmVal</a:t>
            </a:r>
            <a:r>
              <a:rPr lang="en-US" sz="1200" b="0" i="0" dirty="0">
                <a:effectLst/>
                <a:latin typeface="Courier New" panose="02070309020205020404" pitchFamily="49" charset="0"/>
                <a:cs typeface="Courier New" panose="02070309020205020404" pitchFamily="49" charset="0"/>
              </a:rPr>
              <a:t> &lt; 0) = 0;</a:t>
            </a:r>
          </a:p>
          <a:p>
            <a:pPr marL="0" indent="0">
              <a:buNone/>
            </a:pPr>
            <a:r>
              <a:rPr lang="en-US" sz="1200" b="0" i="0" dirty="0" err="1">
                <a:effectLst/>
                <a:latin typeface="Courier New" panose="02070309020205020404" pitchFamily="49" charset="0"/>
                <a:cs typeface="Courier New" panose="02070309020205020404" pitchFamily="49" charset="0"/>
              </a:rPr>
              <a:t>pwmVal</a:t>
            </a:r>
            <a:r>
              <a:rPr lang="en-US" sz="1200" b="0" i="0" dirty="0">
                <a:effectLst/>
                <a:latin typeface="Courier New" panose="02070309020205020404" pitchFamily="49" charset="0"/>
                <a:cs typeface="Courier New" panose="02070309020205020404" pitchFamily="49" charset="0"/>
              </a:rPr>
              <a:t>(</a:t>
            </a:r>
            <a:r>
              <a:rPr lang="en-US" sz="1200" b="0" i="0" dirty="0" err="1">
                <a:effectLst/>
                <a:latin typeface="Courier New" panose="02070309020205020404" pitchFamily="49" charset="0"/>
                <a:cs typeface="Courier New" panose="02070309020205020404" pitchFamily="49" charset="0"/>
              </a:rPr>
              <a:t>pwmVal</a:t>
            </a:r>
            <a:r>
              <a:rPr lang="en-US" sz="1200" b="0" i="0" dirty="0">
                <a:effectLst/>
                <a:latin typeface="Courier New" panose="02070309020205020404" pitchFamily="49" charset="0"/>
                <a:cs typeface="Courier New" panose="02070309020205020404" pitchFamily="49" charset="0"/>
              </a:rPr>
              <a:t> &gt; 255) = 255;</a:t>
            </a:r>
          </a:p>
          <a:p>
            <a:pPr marL="0" indent="0">
              <a:buNone/>
            </a:pPr>
            <a:r>
              <a:rPr lang="en-US" sz="1200" b="0" i="0" dirty="0">
                <a:solidFill>
                  <a:srgbClr val="0E00FF"/>
                </a:solidFill>
                <a:effectLst/>
                <a:latin typeface="Courier New" panose="02070309020205020404" pitchFamily="49" charset="0"/>
                <a:cs typeface="Courier New" panose="02070309020205020404" pitchFamily="49" charset="0"/>
              </a:rPr>
              <a:t>if </a:t>
            </a:r>
            <a:r>
              <a:rPr lang="en-US" sz="1200" b="0" i="0" dirty="0" err="1">
                <a:effectLst/>
                <a:latin typeface="Courier New" panose="02070309020205020404" pitchFamily="49" charset="0"/>
                <a:cs typeface="Courier New" panose="02070309020205020404" pitchFamily="49" charset="0"/>
              </a:rPr>
              <a:t>nargin</a:t>
            </a:r>
            <a:r>
              <a:rPr lang="en-US" sz="1200" b="0" i="0" dirty="0">
                <a:effectLst/>
                <a:latin typeface="Courier New" panose="02070309020205020404" pitchFamily="49" charset="0"/>
                <a:cs typeface="Courier New" panose="02070309020205020404" pitchFamily="49" charset="0"/>
              </a:rPr>
              <a:t> == 2</a:t>
            </a:r>
          </a:p>
          <a:p>
            <a:pPr marL="0" indent="0">
              <a:buNone/>
            </a:pPr>
            <a:r>
              <a:rPr lang="en-US" sz="1200" dirty="0">
                <a:latin typeface="Courier New" panose="02070309020205020404" pitchFamily="49" charset="0"/>
                <a:cs typeface="Courier New" panose="02070309020205020404" pitchFamily="49" charset="0"/>
              </a:rPr>
              <a:t>   </a:t>
            </a:r>
            <a:r>
              <a:rPr lang="en-US" sz="1200" b="0" i="0" dirty="0" err="1">
                <a:effectLst/>
                <a:latin typeface="Courier New" panose="02070309020205020404" pitchFamily="49" charset="0"/>
                <a:cs typeface="Courier New" panose="02070309020205020404" pitchFamily="49" charset="0"/>
              </a:rPr>
              <a:t>writeline</a:t>
            </a:r>
            <a:r>
              <a:rPr lang="en-US" sz="1200" b="0" i="0" dirty="0">
                <a:effectLst/>
                <a:latin typeface="Courier New" panose="02070309020205020404" pitchFamily="49" charset="0"/>
                <a:cs typeface="Courier New" panose="02070309020205020404" pitchFamily="49" charset="0"/>
              </a:rPr>
              <a:t>(</a:t>
            </a:r>
            <a:r>
              <a:rPr lang="en-US" sz="1200" b="0" i="0" dirty="0" err="1">
                <a:effectLst/>
                <a:latin typeface="Courier New" panose="02070309020205020404" pitchFamily="49" charset="0"/>
                <a:cs typeface="Courier New" panose="02070309020205020404" pitchFamily="49" charset="0"/>
              </a:rPr>
              <a:t>ard</a:t>
            </a:r>
            <a:r>
              <a:rPr lang="en-US" sz="1200" b="0" i="0" dirty="0">
                <a:effectLst/>
                <a:latin typeface="Courier New" panose="02070309020205020404" pitchFamily="49" charset="0"/>
                <a:cs typeface="Courier New" panose="02070309020205020404" pitchFamily="49" charset="0"/>
              </a:rPr>
              <a:t>,[</a:t>
            </a:r>
            <a:r>
              <a:rPr lang="en-US" sz="1200" b="0" i="0" dirty="0">
                <a:solidFill>
                  <a:srgbClr val="A709F5"/>
                </a:solidFill>
                <a:effectLst/>
                <a:latin typeface="Courier New" panose="02070309020205020404" pitchFamily="49" charset="0"/>
                <a:cs typeface="Courier New" panose="02070309020205020404" pitchFamily="49" charset="0"/>
              </a:rPr>
              <a:t>'p' </a:t>
            </a:r>
            <a:r>
              <a:rPr lang="en-US" sz="1200" b="0" i="0" dirty="0">
                <a:effectLst/>
                <a:latin typeface="Courier New" panose="02070309020205020404" pitchFamily="49" charset="0"/>
                <a:cs typeface="Courier New" panose="02070309020205020404" pitchFamily="49" charset="0"/>
              </a:rPr>
              <a:t>num2str(</a:t>
            </a:r>
            <a:r>
              <a:rPr lang="en-US" sz="1200" b="0" i="0" dirty="0" err="1">
                <a:effectLst/>
                <a:latin typeface="Courier New" panose="02070309020205020404" pitchFamily="49" charset="0"/>
                <a:cs typeface="Courier New" panose="02070309020205020404" pitchFamily="49" charset="0"/>
              </a:rPr>
              <a:t>pwmVal</a:t>
            </a:r>
            <a:r>
              <a:rPr lang="en-US" sz="1200" b="0" i="0" dirty="0">
                <a:effectLst/>
                <a:latin typeface="Courier New" panose="02070309020205020404" pitchFamily="49" charset="0"/>
                <a:cs typeface="Courier New" panose="02070309020205020404" pitchFamily="49" charset="0"/>
              </a:rPr>
              <a:t>)]);</a:t>
            </a:r>
          </a:p>
          <a:p>
            <a:pPr marL="0" indent="0">
              <a:buNone/>
            </a:pPr>
            <a:r>
              <a:rPr lang="en-US" sz="1200" b="0" i="0" dirty="0">
                <a:solidFill>
                  <a:srgbClr val="0E00FF"/>
                </a:solidFill>
                <a:effectLst/>
                <a:latin typeface="Courier New" panose="02070309020205020404" pitchFamily="49" charset="0"/>
                <a:cs typeface="Courier New" panose="02070309020205020404" pitchFamily="49" charset="0"/>
              </a:rPr>
              <a:t>end</a:t>
            </a:r>
            <a:endParaRPr lang="en-US" sz="1200" b="0" i="0" dirty="0">
              <a:effectLst/>
              <a:latin typeface="Courier New" panose="02070309020205020404" pitchFamily="49" charset="0"/>
              <a:cs typeface="Courier New" panose="02070309020205020404" pitchFamily="49" charset="0"/>
            </a:endParaRPr>
          </a:p>
          <a:p>
            <a:pPr marL="0" indent="0">
              <a:buNone/>
            </a:pPr>
            <a:r>
              <a:rPr lang="en-US" sz="1200" b="0" i="0" dirty="0">
                <a:solidFill>
                  <a:srgbClr val="0E00FF"/>
                </a:solidFill>
                <a:effectLst/>
                <a:latin typeface="Courier New" panose="02070309020205020404" pitchFamily="49" charset="0"/>
                <a:cs typeface="Courier New" panose="02070309020205020404" pitchFamily="49" charset="0"/>
              </a:rPr>
              <a:t>end</a:t>
            </a:r>
            <a:endParaRPr lang="en-US" sz="1200" b="0" i="0" dirty="0">
              <a:effectLst/>
              <a:latin typeface="Courier New" panose="02070309020205020404" pitchFamily="49" charset="0"/>
              <a:cs typeface="Courier New" panose="02070309020205020404" pitchFamily="49" charset="0"/>
            </a:endParaRPr>
          </a:p>
          <a:p>
            <a:pPr marL="0" indent="0">
              <a:buNone/>
            </a:pPr>
            <a:endParaRPr lang="en-US" sz="1200" kern="0" dirty="0"/>
          </a:p>
        </p:txBody>
      </p:sp>
      <p:sp>
        <p:nvSpPr>
          <p:cNvPr id="3" name="Content Placeholder 2">
            <a:extLst>
              <a:ext uri="{FF2B5EF4-FFF2-40B4-BE49-F238E27FC236}">
                <a16:creationId xmlns:a16="http://schemas.microsoft.com/office/drawing/2014/main" id="{5BE87821-6B3B-3745-9E7E-229362EF5769}"/>
              </a:ext>
            </a:extLst>
          </p:cNvPr>
          <p:cNvSpPr>
            <a:spLocks noGrp="1"/>
          </p:cNvSpPr>
          <p:nvPr>
            <p:ph idx="1"/>
          </p:nvPr>
        </p:nvSpPr>
        <p:spPr>
          <a:xfrm>
            <a:off x="152400" y="990600"/>
            <a:ext cx="8763000" cy="2438400"/>
          </a:xfrm>
        </p:spPr>
        <p:txBody>
          <a:bodyPr/>
          <a:lstStyle/>
          <a:p>
            <a:r>
              <a:rPr lang="en-US" sz="2000" dirty="0"/>
              <a:t>SW interface can be a “wrapper” around the p &lt;</a:t>
            </a:r>
            <a:r>
              <a:rPr lang="en-US" sz="2000" dirty="0" err="1"/>
              <a:t>pwmVal</a:t>
            </a:r>
            <a:r>
              <a:rPr lang="en-US" sz="2000" dirty="0"/>
              <a:t>&gt; command</a:t>
            </a:r>
          </a:p>
          <a:p>
            <a:r>
              <a:rPr lang="en-US" sz="2000" dirty="0" err="1"/>
              <a:t>Polyfit</a:t>
            </a:r>
            <a:r>
              <a:rPr lang="en-US" sz="2000" dirty="0"/>
              <a:t> is more compact than a lookup table</a:t>
            </a:r>
          </a:p>
          <a:p>
            <a:endParaRPr lang="en-US" sz="2000" dirty="0"/>
          </a:p>
          <a:p>
            <a:pPr marL="0" indent="0">
              <a:buNone/>
            </a:pPr>
            <a:r>
              <a:rPr lang="en-US" sz="2000" dirty="0"/>
              <a:t> </a:t>
            </a:r>
          </a:p>
        </p:txBody>
      </p:sp>
      <p:pic>
        <p:nvPicPr>
          <p:cNvPr id="7" name="Picture 6" descr="A graph with red and green lines&#10;&#10;Description automatically generated with low confidence">
            <a:extLst>
              <a:ext uri="{FF2B5EF4-FFF2-40B4-BE49-F238E27FC236}">
                <a16:creationId xmlns:a16="http://schemas.microsoft.com/office/drawing/2014/main" id="{D86CBF4D-7700-9225-F161-156C6215263A}"/>
              </a:ext>
            </a:extLst>
          </p:cNvPr>
          <p:cNvPicPr>
            <a:picLocks noChangeAspect="1"/>
          </p:cNvPicPr>
          <p:nvPr/>
        </p:nvPicPr>
        <p:blipFill>
          <a:blip r:embed="rId3"/>
          <a:stretch>
            <a:fillRect/>
          </a:stretch>
        </p:blipFill>
        <p:spPr>
          <a:xfrm>
            <a:off x="5421926" y="1447800"/>
            <a:ext cx="3493474" cy="2787650"/>
          </a:xfrm>
          <a:prstGeom prst="rect">
            <a:avLst/>
          </a:prstGeom>
        </p:spPr>
      </p:pic>
      <p:pic>
        <p:nvPicPr>
          <p:cNvPr id="1030" name="Picture 6">
            <a:extLst>
              <a:ext uri="{FF2B5EF4-FFF2-40B4-BE49-F238E27FC236}">
                <a16:creationId xmlns:a16="http://schemas.microsoft.com/office/drawing/2014/main" id="{471DD177-4C59-E210-83F9-560EBD595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743373"/>
            <a:ext cx="3592857" cy="2295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0486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8BD20B3-F397-0CC9-E7B2-BC61C0288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 y="304800"/>
            <a:ext cx="6740847" cy="3276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D0B0FF09-64FA-28B3-C821-4F8A0A4CE5B9}"/>
              </a:ext>
            </a:extLst>
          </p:cNvPr>
          <p:cNvSpPr>
            <a:spLocks noGrp="1"/>
          </p:cNvSpPr>
          <p:nvPr>
            <p:ph type="title"/>
          </p:nvPr>
        </p:nvSpPr>
        <p:spPr>
          <a:xfrm>
            <a:off x="1113251" y="114300"/>
            <a:ext cx="7772400" cy="1143000"/>
          </a:xfrm>
        </p:spPr>
        <p:txBody>
          <a:bodyPr/>
          <a:lstStyle/>
          <a:p>
            <a:pPr algn="r"/>
            <a:r>
              <a:rPr lang="en-US" dirty="0"/>
              <a:t>Soldered</a:t>
            </a:r>
          </a:p>
        </p:txBody>
      </p:sp>
      <p:pic>
        <p:nvPicPr>
          <p:cNvPr id="7174" name="Picture 6">
            <a:extLst>
              <a:ext uri="{FF2B5EF4-FFF2-40B4-BE49-F238E27FC236}">
                <a16:creationId xmlns:a16="http://schemas.microsoft.com/office/drawing/2014/main" id="{6AC54242-631A-7818-8918-D9F543620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14" y="4158896"/>
            <a:ext cx="5035849" cy="26786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83360142-CAF6-4DB2-EE68-BDEFC537B1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2930712"/>
            <a:ext cx="3552568" cy="37050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B94509C-BCBB-21C8-58F2-D7DB5FC26958}"/>
              </a:ext>
            </a:extLst>
          </p:cNvPr>
          <p:cNvSpPr/>
          <p:nvPr/>
        </p:nvSpPr>
        <p:spPr bwMode="auto">
          <a:xfrm>
            <a:off x="0" y="6172200"/>
            <a:ext cx="381000" cy="6858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42820493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9EE6-871E-CB47-8B7C-1341A12EE505}"/>
              </a:ext>
            </a:extLst>
          </p:cNvPr>
          <p:cNvSpPr>
            <a:spLocks noGrp="1"/>
          </p:cNvSpPr>
          <p:nvPr>
            <p:ph type="title"/>
          </p:nvPr>
        </p:nvSpPr>
        <p:spPr/>
        <p:txBody>
          <a:bodyPr/>
          <a:lstStyle/>
          <a:p>
            <a:r>
              <a:rPr lang="en-US" dirty="0"/>
              <a:t>Practical tips for building the F-Gen</a:t>
            </a:r>
          </a:p>
        </p:txBody>
      </p:sp>
      <p:sp>
        <p:nvSpPr>
          <p:cNvPr id="3" name="Content Placeholder 2">
            <a:extLst>
              <a:ext uri="{FF2B5EF4-FFF2-40B4-BE49-F238E27FC236}">
                <a16:creationId xmlns:a16="http://schemas.microsoft.com/office/drawing/2014/main" id="{6E813CA0-9B3C-2E40-96A1-FAF80B7C4B0A}"/>
              </a:ext>
            </a:extLst>
          </p:cNvPr>
          <p:cNvSpPr>
            <a:spLocks noGrp="1"/>
          </p:cNvSpPr>
          <p:nvPr>
            <p:ph idx="1"/>
          </p:nvPr>
        </p:nvSpPr>
        <p:spPr>
          <a:xfrm>
            <a:off x="685800" y="1066800"/>
            <a:ext cx="7772400" cy="5029200"/>
          </a:xfrm>
        </p:spPr>
        <p:txBody>
          <a:bodyPr/>
          <a:lstStyle/>
          <a:p>
            <a:pPr marL="457200" indent="-457200">
              <a:buAutoNum type="arabicPeriod"/>
            </a:pPr>
            <a:r>
              <a:rPr lang="en-US" sz="2000" dirty="0"/>
              <a:t>Make sure you’re working on the right side of the board … </a:t>
            </a:r>
          </a:p>
          <a:p>
            <a:pPr>
              <a:buAutoNum type="arabicPeriod"/>
            </a:pPr>
            <a:r>
              <a:rPr lang="en-US" sz="2000" dirty="0"/>
              <a:t>Solder the flat parts first, the wobbly parts last</a:t>
            </a:r>
          </a:p>
          <a:p>
            <a:pPr lvl="1">
              <a:buAutoNum type="arabicPeriod"/>
            </a:pPr>
            <a:r>
              <a:rPr lang="en-US" sz="1400" dirty="0"/>
              <a:t>Resistors (measure each value before soldering), then sockets, header pins, small caps, big caps and last, pots</a:t>
            </a:r>
          </a:p>
          <a:p>
            <a:pPr>
              <a:buAutoNum type="arabicPeriod"/>
            </a:pPr>
            <a:r>
              <a:rPr lang="en-US" sz="2000" dirty="0"/>
              <a:t>Testing</a:t>
            </a:r>
            <a:r>
              <a:rPr lang="en-US" sz="1800" dirty="0"/>
              <a:t> … </a:t>
            </a:r>
          </a:p>
          <a:p>
            <a:pPr lvl="1">
              <a:buAutoNum type="arabicPeriod"/>
            </a:pPr>
            <a:r>
              <a:rPr lang="en-US" sz="1800" dirty="0"/>
              <a:t>First eyeball solders looking for good contact angles and no bridges</a:t>
            </a:r>
          </a:p>
          <a:p>
            <a:pPr lvl="1">
              <a:buAutoNum type="arabicPeriod"/>
            </a:pPr>
            <a:r>
              <a:rPr lang="en-US" sz="1800" dirty="0"/>
              <a:t>Test with ohmmeter … (what? Look at the schematic)</a:t>
            </a:r>
          </a:p>
          <a:p>
            <a:pPr lvl="1">
              <a:buAutoNum type="arabicPeriod"/>
            </a:pPr>
            <a:r>
              <a:rPr lang="en-US" sz="1800" dirty="0"/>
              <a:t>Apply voltage and use voltmeter to test the socket (BEFORE plugging in the IC)</a:t>
            </a:r>
          </a:p>
          <a:p>
            <a:pPr lvl="1">
              <a:buAutoNum type="arabicPeriod"/>
            </a:pPr>
            <a:r>
              <a:rPr lang="en-US" sz="1800" dirty="0"/>
              <a:t>May need to gently, carefully bend the IC to align all pins … place over socket (with power off); verify good alignment (no pins are bending), and press firmly down</a:t>
            </a:r>
          </a:p>
          <a:p>
            <a:pPr lvl="2">
              <a:buAutoNum type="arabicPeriod"/>
            </a:pPr>
            <a:r>
              <a:rPr lang="en-US" sz="1600" dirty="0"/>
              <a:t>If you need to pull the IC later, use a fine screwdriver to wiggle each end up slightly – don’t try to pull it up from one end with your fingers …</a:t>
            </a:r>
          </a:p>
          <a:p>
            <a:pPr lvl="1">
              <a:buAutoNum type="arabicPeriod"/>
            </a:pPr>
            <a:r>
              <a:rPr lang="en-US" sz="1800" dirty="0"/>
              <a:t>Before applying power, plan what test(s) you’ll do to verify it is working … what do you expect, what constitutes pass or fail? </a:t>
            </a:r>
          </a:p>
          <a:p>
            <a:pPr lvl="2">
              <a:buAutoNum type="arabicPeriod"/>
            </a:pPr>
            <a:r>
              <a:rPr lang="en-US" sz="1600" dirty="0"/>
              <a:t>Turn on power and feel that no components are getting hot … (repeat after a minute) </a:t>
            </a:r>
          </a:p>
          <a:p>
            <a:pPr lvl="2">
              <a:buAutoNum type="arabicPeriod"/>
            </a:pPr>
            <a:r>
              <a:rPr lang="en-US" sz="1600" dirty="0"/>
              <a:t>Take your measurements and record results</a:t>
            </a:r>
          </a:p>
          <a:p>
            <a:pPr lvl="1">
              <a:buAutoNum type="arabicPeriod"/>
            </a:pPr>
            <a:endParaRPr lang="en-US" sz="1400" dirty="0"/>
          </a:p>
        </p:txBody>
      </p:sp>
    </p:spTree>
    <p:extLst>
      <p:ext uri="{BB962C8B-B14F-4D97-AF65-F5344CB8AC3E}">
        <p14:creationId xmlns:p14="http://schemas.microsoft.com/office/powerpoint/2010/main" val="2612331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9EE6-871E-CB47-8B7C-1341A12EE505}"/>
              </a:ext>
            </a:extLst>
          </p:cNvPr>
          <p:cNvSpPr>
            <a:spLocks noGrp="1"/>
          </p:cNvSpPr>
          <p:nvPr>
            <p:ph type="title"/>
          </p:nvPr>
        </p:nvSpPr>
        <p:spPr/>
        <p:txBody>
          <a:bodyPr/>
          <a:lstStyle/>
          <a:p>
            <a:r>
              <a:rPr lang="en-US" dirty="0"/>
              <a:t>Using the F-Gen</a:t>
            </a:r>
          </a:p>
        </p:txBody>
      </p:sp>
      <p:sp>
        <p:nvSpPr>
          <p:cNvPr id="3" name="Content Placeholder 2">
            <a:extLst>
              <a:ext uri="{FF2B5EF4-FFF2-40B4-BE49-F238E27FC236}">
                <a16:creationId xmlns:a16="http://schemas.microsoft.com/office/drawing/2014/main" id="{6E813CA0-9B3C-2E40-96A1-FAF80B7C4B0A}"/>
              </a:ext>
            </a:extLst>
          </p:cNvPr>
          <p:cNvSpPr>
            <a:spLocks noGrp="1"/>
          </p:cNvSpPr>
          <p:nvPr>
            <p:ph idx="1"/>
          </p:nvPr>
        </p:nvSpPr>
        <p:spPr/>
        <p:txBody>
          <a:bodyPr/>
          <a:lstStyle/>
          <a:p>
            <a:pPr marL="457200" indent="-457200">
              <a:buAutoNum type="arabicPeriod"/>
            </a:pPr>
            <a:r>
              <a:rPr lang="en-US" sz="2000" dirty="0"/>
              <a:t>Start all pots near center – too far one or the other way and the circuit may not oscillate</a:t>
            </a:r>
            <a:endParaRPr lang="en-US" sz="2000" dirty="0">
              <a:sym typeface="Wingdings" pitchFamily="2" charset="2"/>
            </a:endParaRPr>
          </a:p>
          <a:p>
            <a:pPr marL="457200" indent="-457200">
              <a:buAutoNum type="arabicPeriod"/>
            </a:pPr>
            <a:r>
              <a:rPr lang="en-US" sz="2000" dirty="0">
                <a:sym typeface="Wingdings" pitchFamily="2" charset="2"/>
              </a:rPr>
              <a:t>Test DC and AC voltage with your DVM and always use voltage dividers and 10k series resistors to connect to Arduino</a:t>
            </a:r>
          </a:p>
          <a:p>
            <a:pPr marL="457200" indent="-457200">
              <a:buAutoNum type="arabicPeriod"/>
            </a:pPr>
            <a:r>
              <a:rPr lang="en-US" sz="2000" dirty="0"/>
              <a:t>Stable triggering, along with </a:t>
            </a:r>
            <a:br>
              <a:rPr lang="en-US" sz="2000" dirty="0"/>
            </a:br>
            <a:r>
              <a:rPr lang="en-US" sz="2000" dirty="0"/>
              <a:t>measuring frequency, amplitude, </a:t>
            </a:r>
            <a:br>
              <a:rPr lang="en-US" sz="2000" dirty="0"/>
            </a:br>
            <a:r>
              <a:rPr lang="en-US" sz="2000" dirty="0"/>
              <a:t>and phase can be done in </a:t>
            </a:r>
            <a:r>
              <a:rPr lang="en-US" sz="2000" dirty="0" err="1">
                <a:latin typeface="Courier New" panose="02070309020205020404" pitchFamily="49" charset="0"/>
                <a:cs typeface="Courier New" panose="02070309020205020404" pitchFamily="49" charset="0"/>
              </a:rPr>
              <a:t>oscope</a:t>
            </a:r>
            <a:endParaRPr lang="en-US" sz="2000" dirty="0">
              <a:latin typeface="Courier New" panose="02070309020205020404" pitchFamily="49" charset="0"/>
              <a:cs typeface="Courier New" panose="02070309020205020404" pitchFamily="49" charset="0"/>
            </a:endParaRPr>
          </a:p>
          <a:p>
            <a:pPr marL="457200" indent="-457200">
              <a:buAutoNum type="arabicPeriod"/>
            </a:pPr>
            <a:r>
              <a:rPr lang="en-US" sz="2000" dirty="0"/>
              <a:t>Even though A0 and A1 are </a:t>
            </a:r>
            <a:br>
              <a:rPr lang="en-US" sz="2000" dirty="0"/>
            </a:br>
            <a:r>
              <a:rPr lang="en-US" sz="2000" dirty="0"/>
              <a:t>connected, the measured voltages </a:t>
            </a:r>
            <a:br>
              <a:rPr lang="en-US" sz="2000" dirty="0"/>
            </a:br>
            <a:r>
              <a:rPr lang="en-US" sz="2000" dirty="0"/>
              <a:t>are different – because they’re measured at different times</a:t>
            </a:r>
          </a:p>
          <a:p>
            <a:pPr marL="457200" indent="-457200">
              <a:buAutoNum type="arabicPeriod"/>
            </a:pPr>
            <a:r>
              <a:rPr lang="en-US" sz="2000" dirty="0"/>
              <a:t>Time shifting or “</a:t>
            </a:r>
            <a:r>
              <a:rPr lang="en-US" sz="2000" dirty="0" err="1"/>
              <a:t>deskewing</a:t>
            </a:r>
            <a:r>
              <a:rPr lang="en-US" sz="2000" dirty="0"/>
              <a:t>” can be done in the time domain (using spline) or in the frequency domain using (complex number) multiplication, resulting in an appearance of simultaneity</a:t>
            </a:r>
          </a:p>
          <a:p>
            <a:pPr lvl="1">
              <a:buAutoNum type="arabicPeriod"/>
            </a:pPr>
            <a:endParaRPr lang="en-US" dirty="0"/>
          </a:p>
        </p:txBody>
      </p:sp>
      <p:pic>
        <p:nvPicPr>
          <p:cNvPr id="3074" name="Picture 2">
            <a:extLst>
              <a:ext uri="{FF2B5EF4-FFF2-40B4-BE49-F238E27FC236}">
                <a16:creationId xmlns:a16="http://schemas.microsoft.com/office/drawing/2014/main" id="{C03CFBD8-1BAE-8AC8-3900-F4137DAB5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5587" y="2656510"/>
            <a:ext cx="3784600" cy="1544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9154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9E1E-EBE9-6B8B-6752-03E6BBA9748D}"/>
              </a:ext>
            </a:extLst>
          </p:cNvPr>
          <p:cNvSpPr>
            <a:spLocks noGrp="1"/>
          </p:cNvSpPr>
          <p:nvPr>
            <p:ph type="title"/>
          </p:nvPr>
        </p:nvSpPr>
        <p:spPr/>
        <p:txBody>
          <a:bodyPr/>
          <a:lstStyle/>
          <a:p>
            <a:r>
              <a:rPr lang="en-US" dirty="0"/>
              <a:t>Automating the function generator</a:t>
            </a:r>
          </a:p>
        </p:txBody>
      </p:sp>
      <p:sp>
        <p:nvSpPr>
          <p:cNvPr id="3" name="Content Placeholder 2">
            <a:extLst>
              <a:ext uri="{FF2B5EF4-FFF2-40B4-BE49-F238E27FC236}">
                <a16:creationId xmlns:a16="http://schemas.microsoft.com/office/drawing/2014/main" id="{0D6A3652-1E36-404C-C90F-A7A3AA7D9321}"/>
              </a:ext>
            </a:extLst>
          </p:cNvPr>
          <p:cNvSpPr>
            <a:spLocks noGrp="1"/>
          </p:cNvSpPr>
          <p:nvPr>
            <p:ph idx="1"/>
          </p:nvPr>
        </p:nvSpPr>
        <p:spPr/>
        <p:txBody>
          <a:bodyPr/>
          <a:lstStyle/>
          <a:p>
            <a:r>
              <a:rPr lang="en-US" sz="2000" dirty="0"/>
              <a:t>Frequency control pots sink around 0-1mA, just like the LM317’s R2 – so we can use the same circuit for automated control</a:t>
            </a:r>
          </a:p>
          <a:p>
            <a:r>
              <a:rPr lang="en-US" sz="2000" dirty="0"/>
              <a:t>The </a:t>
            </a:r>
            <a:r>
              <a:rPr lang="en-US" sz="2000" dirty="0" err="1"/>
              <a:t>jumpered</a:t>
            </a:r>
            <a:r>
              <a:rPr lang="en-US" sz="2000" dirty="0"/>
              <a:t> frequency ranges aren’t convenient, so we modified C (using series and parallel C’s) to span ~ 30Hz - 1800Hz without moving the jumper</a:t>
            </a:r>
          </a:p>
          <a:p>
            <a:pPr lvl="1"/>
            <a:r>
              <a:rPr lang="en-US" sz="1600" dirty="0"/>
              <a:t>Avoiding aliasing at frequencies &gt; </a:t>
            </a:r>
            <a:r>
              <a:rPr lang="en-US" sz="1600" dirty="0" err="1"/>
              <a:t>f</a:t>
            </a:r>
            <a:r>
              <a:rPr lang="en-US" sz="1600" baseline="-25000" dirty="0" err="1"/>
              <a:t>Nyquist</a:t>
            </a:r>
            <a:r>
              <a:rPr lang="en-US" sz="1600" dirty="0"/>
              <a:t> = sample frequency/2</a:t>
            </a:r>
          </a:p>
          <a:p>
            <a:r>
              <a:rPr lang="en-US" sz="2000" dirty="0"/>
              <a:t>Learned about “badly conditioned” polynomials, and how “normalization” – setting the domain and range closer to the origin – fixes it</a:t>
            </a:r>
          </a:p>
          <a:p>
            <a:endParaRPr lang="en-US" sz="2000" dirty="0"/>
          </a:p>
          <a:p>
            <a:endParaRPr lang="en-US" sz="2000" dirty="0"/>
          </a:p>
          <a:p>
            <a:endParaRPr lang="en-US" sz="2000" dirty="0"/>
          </a:p>
        </p:txBody>
      </p:sp>
    </p:spTree>
    <p:extLst>
      <p:ext uri="{BB962C8B-B14F-4D97-AF65-F5344CB8AC3E}">
        <p14:creationId xmlns:p14="http://schemas.microsoft.com/office/powerpoint/2010/main" val="3768835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1DBEB-908F-5283-33A1-EA2D3D8C4B8C}"/>
              </a:ext>
            </a:extLst>
          </p:cNvPr>
          <p:cNvSpPr>
            <a:spLocks noGrp="1"/>
          </p:cNvSpPr>
          <p:nvPr>
            <p:ph type="title"/>
          </p:nvPr>
        </p:nvSpPr>
        <p:spPr/>
        <p:txBody>
          <a:bodyPr/>
          <a:lstStyle/>
          <a:p>
            <a:r>
              <a:rPr lang="en-US" dirty="0"/>
              <a:t>Bode Plot</a:t>
            </a:r>
          </a:p>
        </p:txBody>
      </p:sp>
      <p:sp>
        <p:nvSpPr>
          <p:cNvPr id="3" name="Content Placeholder 2">
            <a:extLst>
              <a:ext uri="{FF2B5EF4-FFF2-40B4-BE49-F238E27FC236}">
                <a16:creationId xmlns:a16="http://schemas.microsoft.com/office/drawing/2014/main" id="{E839E087-8A63-2537-DF80-5FF725F97C3F}"/>
              </a:ext>
            </a:extLst>
          </p:cNvPr>
          <p:cNvSpPr>
            <a:spLocks noGrp="1"/>
          </p:cNvSpPr>
          <p:nvPr>
            <p:ph idx="1"/>
          </p:nvPr>
        </p:nvSpPr>
        <p:spPr>
          <a:xfrm>
            <a:off x="457200" y="1295400"/>
            <a:ext cx="8534400" cy="4800600"/>
          </a:xfrm>
        </p:spPr>
        <p:txBody>
          <a:bodyPr/>
          <a:lstStyle/>
          <a:p>
            <a:r>
              <a:rPr lang="en-US" dirty="0"/>
              <a:t>Whereas the evolution of oscope1.m to oscope3.m added functionality, </a:t>
            </a:r>
            <a:r>
              <a:rPr lang="en-US" u="sng" dirty="0"/>
              <a:t>refactoring</a:t>
            </a:r>
            <a:r>
              <a:rPr lang="en-US" dirty="0"/>
              <a:t> oscope3 </a:t>
            </a:r>
            <a:r>
              <a:rPr lang="en-US" dirty="0">
                <a:sym typeface="Wingdings" pitchFamily="2" charset="2"/>
              </a:rPr>
              <a:t> oscope4 changed the </a:t>
            </a:r>
            <a:r>
              <a:rPr lang="en-US" u="sng" dirty="0">
                <a:sym typeface="Wingdings" pitchFamily="2" charset="2"/>
              </a:rPr>
              <a:t>implementation</a:t>
            </a:r>
            <a:r>
              <a:rPr lang="en-US" dirty="0">
                <a:sym typeface="Wingdings" pitchFamily="2" charset="2"/>
              </a:rPr>
              <a:t> while leaving the function the same – to manage complexity differently</a:t>
            </a:r>
          </a:p>
          <a:p>
            <a:r>
              <a:rPr lang="en-US" dirty="0">
                <a:sym typeface="Wingdings" pitchFamily="2" charset="2"/>
              </a:rPr>
              <a:t>Instead of documenting key steps (like “make sure to set Fourier </a:t>
            </a:r>
            <a:r>
              <a:rPr lang="en-US" dirty="0" err="1">
                <a:sym typeface="Wingdings" pitchFamily="2" charset="2"/>
              </a:rPr>
              <a:t>deskewing</a:t>
            </a:r>
            <a:r>
              <a:rPr lang="en-US" dirty="0">
                <a:sym typeface="Wingdings" pitchFamily="2" charset="2"/>
              </a:rPr>
              <a:t>”), automating </a:t>
            </a:r>
            <a:r>
              <a:rPr lang="en-US" u="sng" dirty="0">
                <a:sym typeface="Wingdings" pitchFamily="2" charset="2"/>
              </a:rPr>
              <a:t>execution</a:t>
            </a:r>
            <a:r>
              <a:rPr lang="en-US" dirty="0">
                <a:sym typeface="Wingdings" pitchFamily="2" charset="2"/>
              </a:rPr>
              <a:t> is a better guarantee these will happen, i.e.:</a:t>
            </a:r>
          </a:p>
          <a:p>
            <a:pPr marL="857250" lvl="2" indent="0">
              <a:buNone/>
            </a:pPr>
            <a:r>
              <a:rPr lang="en-US" dirty="0" err="1">
                <a:latin typeface="Courier New" panose="02070309020205020404" pitchFamily="49" charset="0"/>
                <a:cs typeface="Courier New" panose="02070309020205020404" pitchFamily="49" charset="0"/>
              </a:rPr>
              <a:t>dat.skew.Value</a:t>
            </a:r>
            <a:r>
              <a:rPr lang="en-US" dirty="0">
                <a:latin typeface="Courier New" panose="02070309020205020404" pitchFamily="49" charset="0"/>
                <a:cs typeface="Courier New" panose="02070309020205020404" pitchFamily="49" charset="0"/>
              </a:rPr>
              <a:t> = 3; % set Fourier </a:t>
            </a:r>
            <a:r>
              <a:rPr lang="en-US" dirty="0" err="1">
                <a:latin typeface="Courier New" panose="02070309020205020404" pitchFamily="49" charset="0"/>
                <a:cs typeface="Courier New" panose="02070309020205020404" pitchFamily="49" charset="0"/>
              </a:rPr>
              <a:t>deskewing</a:t>
            </a:r>
            <a:endParaRPr lang="en-US" dirty="0">
              <a:latin typeface="Courier New" panose="02070309020205020404" pitchFamily="49" charset="0"/>
              <a:cs typeface="Courier New" panose="02070309020205020404" pitchFamily="49" charset="0"/>
            </a:endParaRPr>
          </a:p>
          <a:p>
            <a:pPr marL="857250" lvl="2" indent="0">
              <a:buNone/>
            </a:pPr>
            <a:r>
              <a:rPr lang="en-US" dirty="0" err="1">
                <a:latin typeface="Courier New" panose="02070309020205020404" pitchFamily="49" charset="0"/>
                <a:cs typeface="Courier New" panose="02070309020205020404" pitchFamily="49" charset="0"/>
              </a:rPr>
              <a:t>dat.trimThresh</a:t>
            </a:r>
            <a:r>
              <a:rPr lang="en-US" dirty="0">
                <a:latin typeface="Courier New" panose="02070309020205020404" pitchFamily="49" charset="0"/>
                <a:cs typeface="Courier New" panose="02070309020205020404" pitchFamily="49" charset="0"/>
              </a:rPr>
              <a:t> = mean(</a:t>
            </a:r>
            <a:r>
              <a:rPr lang="en-US" dirty="0" err="1">
                <a:latin typeface="Courier New" panose="02070309020205020404" pitchFamily="49" charset="0"/>
                <a:cs typeface="Courier New" panose="02070309020205020404" pitchFamily="49" charset="0"/>
              </a:rPr>
              <a:t>dat.data</a:t>
            </a:r>
            <a:r>
              <a:rPr lang="en-US" dirty="0">
                <a:latin typeface="Courier New" panose="02070309020205020404" pitchFamily="49" charset="0"/>
                <a:cs typeface="Courier New" panose="02070309020205020404" pitchFamily="49" charset="0"/>
              </a:rPr>
              <a:t>(:,1));</a:t>
            </a:r>
            <a:endParaRPr lang="en-US" dirty="0">
              <a:latin typeface="Courier New" panose="02070309020205020404" pitchFamily="49" charset="0"/>
              <a:cs typeface="Courier New" panose="02070309020205020404" pitchFamily="49" charset="0"/>
              <a:sym typeface="Wingdings" pitchFamily="2" charset="2"/>
            </a:endParaRPr>
          </a:p>
          <a:p>
            <a:r>
              <a:rPr lang="en-US" dirty="0">
                <a:sym typeface="Wingdings" pitchFamily="2" charset="2"/>
              </a:rPr>
              <a:t>Automated frequency sweeps measured circuit responses in the frequency domain that closely agreed with theory</a:t>
            </a:r>
          </a:p>
          <a:p>
            <a:r>
              <a:rPr lang="en-US" dirty="0">
                <a:sym typeface="Wingdings" pitchFamily="2" charset="2"/>
              </a:rPr>
              <a:t>We also observed non-ideal capacitor behavior, loading by the capacitor, and pitfalls and common mistakes in working with complex numbers.</a:t>
            </a:r>
          </a:p>
          <a:p>
            <a:endParaRPr lang="en-US" dirty="0">
              <a:sym typeface="Wingdings" pitchFamily="2" charset="2"/>
            </a:endParaRPr>
          </a:p>
          <a:p>
            <a:endParaRPr lang="en-US" dirty="0"/>
          </a:p>
        </p:txBody>
      </p:sp>
    </p:spTree>
    <p:extLst>
      <p:ext uri="{BB962C8B-B14F-4D97-AF65-F5344CB8AC3E}">
        <p14:creationId xmlns:p14="http://schemas.microsoft.com/office/powerpoint/2010/main" val="34986871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FF3C-242F-FCE0-C1A6-C3021DE51AB8}"/>
              </a:ext>
            </a:extLst>
          </p:cNvPr>
          <p:cNvSpPr>
            <a:spLocks noGrp="1"/>
          </p:cNvSpPr>
          <p:nvPr>
            <p:ph type="title"/>
          </p:nvPr>
        </p:nvSpPr>
        <p:spPr/>
        <p:txBody>
          <a:bodyPr/>
          <a:lstStyle/>
          <a:p>
            <a:r>
              <a:rPr lang="en-US" dirty="0"/>
              <a:t>Future</a:t>
            </a:r>
          </a:p>
        </p:txBody>
      </p:sp>
      <p:sp>
        <p:nvSpPr>
          <p:cNvPr id="3" name="Content Placeholder 2">
            <a:extLst>
              <a:ext uri="{FF2B5EF4-FFF2-40B4-BE49-F238E27FC236}">
                <a16:creationId xmlns:a16="http://schemas.microsoft.com/office/drawing/2014/main" id="{8BB43509-F83C-DCA8-3D81-7DE05D358CA6}"/>
              </a:ext>
            </a:extLst>
          </p:cNvPr>
          <p:cNvSpPr>
            <a:spLocks noGrp="1"/>
          </p:cNvSpPr>
          <p:nvPr>
            <p:ph idx="1"/>
          </p:nvPr>
        </p:nvSpPr>
        <p:spPr>
          <a:xfrm>
            <a:off x="457200" y="1295400"/>
            <a:ext cx="8001000" cy="4800600"/>
          </a:xfrm>
        </p:spPr>
        <p:txBody>
          <a:bodyPr/>
          <a:lstStyle/>
          <a:p>
            <a:r>
              <a:rPr lang="en-US" dirty="0"/>
              <a:t>Beyond just learning about electronic components and circuits, you learned how to ”bootstrap” complex systems from simpler ones, how incrementally add complexity and apply strategies to troubleshoot, characterize, and modify their behaviors</a:t>
            </a:r>
          </a:p>
          <a:p>
            <a:r>
              <a:rPr lang="en-US" dirty="0"/>
              <a:t>You built a powerful toolkit to explore electronics, and started amassing experience and knowledge about how to use it more effectively</a:t>
            </a:r>
          </a:p>
          <a:p>
            <a:pPr lvl="1"/>
            <a:r>
              <a:rPr lang="en-US" dirty="0"/>
              <a:t>Variable DC power supply, function generator, data acquisition system, programmable current mirror controller, … </a:t>
            </a:r>
          </a:p>
          <a:p>
            <a:pPr lvl="1"/>
            <a:r>
              <a:rPr lang="en-US" dirty="0"/>
              <a:t>Most importantly, a mindset to know what </a:t>
            </a:r>
            <a:r>
              <a:rPr lang="en-US" i="1" dirty="0"/>
              <a:t>might</a:t>
            </a:r>
            <a:r>
              <a:rPr lang="en-US" dirty="0"/>
              <a:t> work, and methodology and finesse to prototype, modify, test, and iterate.</a:t>
            </a:r>
          </a:p>
          <a:p>
            <a:pPr lvl="1"/>
            <a:r>
              <a:rPr lang="en-US" dirty="0"/>
              <a:t>Proficiency with these intellectual and physical tools comes with practice</a:t>
            </a:r>
          </a:p>
          <a:p>
            <a:pPr lvl="1"/>
            <a:r>
              <a:rPr lang="en-US" i="1" dirty="0"/>
              <a:t>May the </a:t>
            </a:r>
            <a:r>
              <a:rPr lang="en-US" b="1" i="1" dirty="0"/>
              <a:t>Force</a:t>
            </a:r>
            <a:r>
              <a:rPr lang="en-US" i="1" dirty="0"/>
              <a:t> be with you!</a:t>
            </a:r>
            <a:r>
              <a:rPr lang="en-US" dirty="0"/>
              <a:t> </a:t>
            </a:r>
          </a:p>
        </p:txBody>
      </p:sp>
    </p:spTree>
    <p:extLst>
      <p:ext uri="{BB962C8B-B14F-4D97-AF65-F5344CB8AC3E}">
        <p14:creationId xmlns:p14="http://schemas.microsoft.com/office/powerpoint/2010/main" val="4220267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4AADA09B-4174-5A46-B45D-F318F6967C9F}"/>
              </a:ext>
            </a:extLst>
          </p:cNvPr>
          <p:cNvSpPr>
            <a:spLocks noGrp="1" noChangeArrowheads="1"/>
          </p:cNvSpPr>
          <p:nvPr>
            <p:ph type="title"/>
          </p:nvPr>
        </p:nvSpPr>
        <p:spPr>
          <a:xfrm>
            <a:off x="533400" y="-76200"/>
            <a:ext cx="7924800" cy="1143000"/>
          </a:xfrm>
        </p:spPr>
        <p:txBody>
          <a:bodyPr/>
          <a:lstStyle/>
          <a:p>
            <a:r>
              <a:rPr lang="en-US" altLang="en-US" dirty="0"/>
              <a:t>Class objectives</a:t>
            </a:r>
            <a:endParaRPr lang="en-US" altLang="en-US" dirty="0">
              <a:solidFill>
                <a:srgbClr val="FF0000"/>
              </a:solidFill>
            </a:endParaRPr>
          </a:p>
        </p:txBody>
      </p:sp>
      <p:sp>
        <p:nvSpPr>
          <p:cNvPr id="28674" name="Content Placeholder 2">
            <a:extLst>
              <a:ext uri="{FF2B5EF4-FFF2-40B4-BE49-F238E27FC236}">
                <a16:creationId xmlns:a16="http://schemas.microsoft.com/office/drawing/2014/main" id="{BA2600F5-B234-5243-8718-67C552B697F3}"/>
              </a:ext>
            </a:extLst>
          </p:cNvPr>
          <p:cNvSpPr>
            <a:spLocks noGrp="1" noChangeArrowheads="1"/>
          </p:cNvSpPr>
          <p:nvPr>
            <p:ph idx="1"/>
          </p:nvPr>
        </p:nvSpPr>
        <p:spPr>
          <a:xfrm>
            <a:off x="685800" y="1295400"/>
            <a:ext cx="8305800" cy="4114800"/>
          </a:xfrm>
        </p:spPr>
        <p:txBody>
          <a:bodyPr/>
          <a:lstStyle/>
          <a:p>
            <a:r>
              <a:rPr lang="en-US" altLang="en-US" sz="2400" dirty="0"/>
              <a:t>Introduction to electronics</a:t>
            </a:r>
          </a:p>
          <a:p>
            <a:pPr lvl="1"/>
            <a:r>
              <a:rPr lang="en-US" altLang="en-US" sz="2000" dirty="0"/>
              <a:t>How to design, built, and understand simple circuits</a:t>
            </a:r>
          </a:p>
          <a:p>
            <a:pPr lvl="1"/>
            <a:r>
              <a:rPr lang="en-US" altLang="en-US" sz="2000" dirty="0"/>
              <a:t>How to combine simple circuits to achieve useful behaviors</a:t>
            </a:r>
          </a:p>
          <a:p>
            <a:pPr lvl="1"/>
            <a:r>
              <a:rPr lang="en-US" altLang="en-US" sz="2000" dirty="0"/>
              <a:t>What kinds of things are easy (and hard) to do with electronics</a:t>
            </a:r>
          </a:p>
          <a:p>
            <a:r>
              <a:rPr lang="en-US" altLang="en-US" sz="2400" dirty="0"/>
              <a:t>Practice construction and debugging skills</a:t>
            </a:r>
          </a:p>
          <a:p>
            <a:pPr lvl="1"/>
            <a:r>
              <a:rPr lang="en-US" altLang="en-US" sz="2000" dirty="0"/>
              <a:t>How to make your designs work</a:t>
            </a:r>
          </a:p>
          <a:p>
            <a:pPr lvl="1"/>
            <a:r>
              <a:rPr lang="en-US" altLang="en-US" sz="2000" dirty="0"/>
              <a:t>How to figure out how other</a:t>
            </a:r>
            <a:r>
              <a:rPr lang="ja-JP" altLang="en-US" sz="2000"/>
              <a:t>’</a:t>
            </a:r>
            <a:r>
              <a:rPr lang="en-US" altLang="ja-JP" sz="2000" dirty="0"/>
              <a:t>s designs work (and don</a:t>
            </a:r>
            <a:r>
              <a:rPr lang="ja-JP" altLang="en-US" sz="2000"/>
              <a:t>’</a:t>
            </a:r>
            <a:r>
              <a:rPr lang="en-US" altLang="ja-JP" sz="2000" dirty="0"/>
              <a:t>t work)</a:t>
            </a:r>
            <a:endParaRPr lang="en-US" altLang="ja-JP" sz="2400" dirty="0"/>
          </a:p>
          <a:p>
            <a:r>
              <a:rPr lang="en-US" altLang="en-US" sz="2400" dirty="0"/>
              <a:t>Learn where to find resources to learn and do more with electronics</a:t>
            </a:r>
          </a:p>
          <a:p>
            <a:endParaRPr lang="en-US" altLang="en-US" sz="2400" dirty="0"/>
          </a:p>
          <a:p>
            <a:r>
              <a:rPr lang="en-US" altLang="en-US" sz="2400" dirty="0">
                <a:solidFill>
                  <a:srgbClr val="FF0000"/>
                </a:solidFill>
              </a:rPr>
              <a:t>Anything we should modify??? </a:t>
            </a:r>
          </a:p>
        </p:txBody>
      </p:sp>
    </p:spTree>
    <p:extLst>
      <p:ext uri="{BB962C8B-B14F-4D97-AF65-F5344CB8AC3E}">
        <p14:creationId xmlns:p14="http://schemas.microsoft.com/office/powerpoint/2010/main" val="4275855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B23A60E5-AA88-2744-B2FE-BB20CF85C49B}"/>
              </a:ext>
            </a:extLst>
          </p:cNvPr>
          <p:cNvSpPr>
            <a:spLocks noGrp="1" noChangeArrowheads="1"/>
          </p:cNvSpPr>
          <p:nvPr>
            <p:ph type="title"/>
          </p:nvPr>
        </p:nvSpPr>
        <p:spPr>
          <a:xfrm>
            <a:off x="152400" y="0"/>
            <a:ext cx="8610600" cy="1143000"/>
          </a:xfrm>
        </p:spPr>
        <p:txBody>
          <a:bodyPr/>
          <a:lstStyle/>
          <a:p>
            <a:r>
              <a:rPr lang="en-US" altLang="en-US" dirty="0"/>
              <a:t>Learning objectives</a:t>
            </a:r>
            <a:r>
              <a:rPr lang="en-US" altLang="en-US" dirty="0">
                <a:solidFill>
                  <a:srgbClr val="FF0000"/>
                </a:solidFill>
              </a:rPr>
              <a:t> – should we modify?</a:t>
            </a:r>
            <a:endParaRPr lang="en-US" altLang="en-US" dirty="0"/>
          </a:p>
        </p:txBody>
      </p:sp>
      <p:sp>
        <p:nvSpPr>
          <p:cNvPr id="33794" name="Content Placeholder 2">
            <a:extLst>
              <a:ext uri="{FF2B5EF4-FFF2-40B4-BE49-F238E27FC236}">
                <a16:creationId xmlns:a16="http://schemas.microsoft.com/office/drawing/2014/main" id="{33D15BED-29A5-1A4A-A607-F80AFB692FB1}"/>
              </a:ext>
            </a:extLst>
          </p:cNvPr>
          <p:cNvSpPr>
            <a:spLocks noGrp="1" noChangeArrowheads="1"/>
          </p:cNvSpPr>
          <p:nvPr>
            <p:ph idx="1"/>
          </p:nvPr>
        </p:nvSpPr>
        <p:spPr>
          <a:xfrm>
            <a:off x="685800" y="1295400"/>
            <a:ext cx="8305800" cy="4114800"/>
          </a:xfrm>
        </p:spPr>
        <p:txBody>
          <a:bodyPr/>
          <a:lstStyle/>
          <a:p>
            <a:r>
              <a:rPr lang="en-US" altLang="en-US" sz="2000" dirty="0"/>
              <a:t>Because low voltage electricity doesn’t behave in intuitive ways (like baseballs, raindrops, …), we have to learn (and appreciate) an appropriate electronics </a:t>
            </a:r>
            <a:r>
              <a:rPr lang="en-US" altLang="en-US" sz="2000" i="1" dirty="0"/>
              <a:t>language</a:t>
            </a:r>
          </a:p>
          <a:p>
            <a:pPr lvl="1"/>
            <a:r>
              <a:rPr lang="en-US" altLang="en-US" sz="1800" dirty="0"/>
              <a:t>Schematics are a </a:t>
            </a:r>
            <a:r>
              <a:rPr lang="en-US" altLang="en-US" sz="1800" i="1" dirty="0"/>
              <a:t>formal language </a:t>
            </a:r>
            <a:r>
              <a:rPr lang="en-US" altLang="en-US" sz="1800" dirty="0"/>
              <a:t>with unique and powerful grammar, syntax, and semantics + context (structure, symbols, and meaning) </a:t>
            </a:r>
          </a:p>
          <a:p>
            <a:pPr lvl="2"/>
            <a:r>
              <a:rPr lang="en-US" altLang="en-US" sz="1600" dirty="0"/>
              <a:t>A good language </a:t>
            </a:r>
            <a:r>
              <a:rPr lang="en-US" altLang="en-US" sz="1600" u="sng" dirty="0"/>
              <a:t>helps</a:t>
            </a:r>
            <a:r>
              <a:rPr lang="en-US" altLang="en-US" sz="1600" dirty="0"/>
              <a:t> us discover, explore, </a:t>
            </a:r>
            <a:r>
              <a:rPr lang="en-US" altLang="en-US" sz="1600" i="1" dirty="0"/>
              <a:t>and </a:t>
            </a:r>
            <a:r>
              <a:rPr lang="en-US" altLang="en-US" sz="1600" dirty="0"/>
              <a:t>communicate ideas</a:t>
            </a:r>
          </a:p>
          <a:p>
            <a:pPr lvl="2"/>
            <a:r>
              <a:rPr lang="en-US" altLang="en-US" sz="1600" dirty="0"/>
              <a:t>Learning a language requires </a:t>
            </a:r>
            <a:r>
              <a:rPr lang="en-US" altLang="en-US" sz="1600" i="1" u="sng" dirty="0"/>
              <a:t>lots</a:t>
            </a:r>
            <a:r>
              <a:rPr lang="en-US" altLang="en-US" sz="1600" i="1" dirty="0"/>
              <a:t> </a:t>
            </a:r>
            <a:r>
              <a:rPr lang="en-US" altLang="en-US" sz="1600" dirty="0"/>
              <a:t>of practice</a:t>
            </a:r>
          </a:p>
          <a:p>
            <a:pPr lvl="2"/>
            <a:r>
              <a:rPr lang="en-US" altLang="en-US" sz="1600" dirty="0"/>
              <a:t>Fluency involves </a:t>
            </a:r>
            <a:r>
              <a:rPr lang="en-US" altLang="en-US" sz="1600" i="1" dirty="0"/>
              <a:t>thinking</a:t>
            </a:r>
            <a:r>
              <a:rPr lang="en-US" altLang="en-US" sz="1600" dirty="0"/>
              <a:t> in the language, not just translating </a:t>
            </a:r>
          </a:p>
          <a:p>
            <a:pPr lvl="1"/>
            <a:r>
              <a:rPr lang="en-US" altLang="en-US" sz="1800" dirty="0"/>
              <a:t>Abstractions/representations avoid solving Maxwell</a:t>
            </a:r>
            <a:r>
              <a:rPr lang="ja-JP" altLang="en-US" sz="1800"/>
              <a:t>’</a:t>
            </a:r>
            <a:r>
              <a:rPr lang="en-US" altLang="ja-JP" sz="1800" dirty="0"/>
              <a:t>s equations</a:t>
            </a:r>
          </a:p>
          <a:p>
            <a:pPr lvl="2"/>
            <a:r>
              <a:rPr lang="en-US" altLang="en-US" sz="1600" dirty="0"/>
              <a:t>Just as computers obey binary instructions, we generally seek more abstract, </a:t>
            </a:r>
            <a:r>
              <a:rPr lang="ja-JP" altLang="en-US" sz="1600"/>
              <a:t>“</a:t>
            </a:r>
            <a:r>
              <a:rPr lang="en-US" altLang="ja-JP" sz="1600" dirty="0"/>
              <a:t>higher level</a:t>
            </a:r>
            <a:r>
              <a:rPr lang="ja-JP" altLang="en-US" sz="1600"/>
              <a:t>”</a:t>
            </a:r>
            <a:r>
              <a:rPr lang="en-US" altLang="ja-JP" sz="1600" dirty="0"/>
              <a:t>, representations of their states</a:t>
            </a:r>
          </a:p>
          <a:p>
            <a:r>
              <a:rPr lang="en-US" altLang="en-US" sz="2000" dirty="0"/>
              <a:t>Appreciate the </a:t>
            </a:r>
            <a:r>
              <a:rPr lang="en-US" altLang="en-US" sz="2000" i="1" dirty="0"/>
              <a:t>art</a:t>
            </a:r>
            <a:r>
              <a:rPr lang="en-US" altLang="en-US" sz="2000" dirty="0"/>
              <a:t> of electronic engineering</a:t>
            </a:r>
          </a:p>
          <a:p>
            <a:pPr lvl="1"/>
            <a:r>
              <a:rPr lang="en-US" altLang="en-US" sz="1800" dirty="0"/>
              <a:t>Find synergy in imagining, visualizing, and creating new devices</a:t>
            </a:r>
          </a:p>
          <a:p>
            <a:endParaRPr lang="en-US" altLang="en-US" sz="2000" dirty="0"/>
          </a:p>
        </p:txBody>
      </p:sp>
      <p:sp>
        <p:nvSpPr>
          <p:cNvPr id="2" name="TextBox 1">
            <a:extLst>
              <a:ext uri="{FF2B5EF4-FFF2-40B4-BE49-F238E27FC236}">
                <a16:creationId xmlns:a16="http://schemas.microsoft.com/office/drawing/2014/main" id="{D2AFBEE1-1EF4-D74A-BB51-DD13B6288054}"/>
              </a:ext>
            </a:extLst>
          </p:cNvPr>
          <p:cNvSpPr txBox="1"/>
          <p:nvPr/>
        </p:nvSpPr>
        <p:spPr>
          <a:xfrm>
            <a:off x="266700" y="5597237"/>
            <a:ext cx="8610600" cy="1200329"/>
          </a:xfrm>
          <a:prstGeom prst="rect">
            <a:avLst/>
          </a:prstGeom>
          <a:noFill/>
        </p:spPr>
        <p:txBody>
          <a:bodyPr wrap="square" rtlCol="0">
            <a:spAutoFit/>
          </a:bodyPr>
          <a:lstStyle/>
          <a:p>
            <a:r>
              <a:rPr lang="en-US" dirty="0">
                <a:solidFill>
                  <a:srgbClr val="FF0000"/>
                </a:solidFill>
              </a:rPr>
              <a:t>Almost every class </a:t>
            </a:r>
            <a:r>
              <a:rPr lang="en-US" i="1" dirty="0">
                <a:solidFill>
                  <a:srgbClr val="FF0000"/>
                </a:solidFill>
              </a:rPr>
              <a:t>I</a:t>
            </a:r>
            <a:r>
              <a:rPr lang="en-US" dirty="0">
                <a:solidFill>
                  <a:srgbClr val="FF0000"/>
                </a:solidFill>
              </a:rPr>
              <a:t> draw schematics on the board … do </a:t>
            </a:r>
            <a:r>
              <a:rPr lang="en-US" i="1" dirty="0">
                <a:solidFill>
                  <a:srgbClr val="FF0000"/>
                </a:solidFill>
              </a:rPr>
              <a:t>you</a:t>
            </a:r>
            <a:r>
              <a:rPr lang="en-US" dirty="0">
                <a:solidFill>
                  <a:srgbClr val="FF0000"/>
                </a:solidFill>
              </a:rPr>
              <a:t> copy them and draw others?</a:t>
            </a:r>
          </a:p>
          <a:p>
            <a:r>
              <a:rPr lang="en-US" dirty="0">
                <a:solidFill>
                  <a:srgbClr val="FF0000"/>
                </a:solidFill>
              </a:rPr>
              <a:t>How can you expect to learn a language with out practicing it?   </a:t>
            </a:r>
          </a:p>
        </p:txBody>
      </p:sp>
    </p:spTree>
    <p:extLst>
      <p:ext uri="{BB962C8B-B14F-4D97-AF65-F5344CB8AC3E}">
        <p14:creationId xmlns:p14="http://schemas.microsoft.com/office/powerpoint/2010/main" val="219406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4261E5F1-5304-364B-AB3A-5C0FE6BF5543}"/>
              </a:ext>
            </a:extLst>
          </p:cNvPr>
          <p:cNvSpPr>
            <a:spLocks noGrp="1" noChangeArrowheads="1"/>
          </p:cNvSpPr>
          <p:nvPr>
            <p:ph type="title"/>
          </p:nvPr>
        </p:nvSpPr>
        <p:spPr>
          <a:xfrm>
            <a:off x="692944" y="96044"/>
            <a:ext cx="7772400" cy="1143000"/>
          </a:xfrm>
        </p:spPr>
        <p:txBody>
          <a:bodyPr/>
          <a:lstStyle/>
          <a:p>
            <a:r>
              <a:rPr lang="en-US" altLang="en-US">
                <a:ea typeface="ＭＳ Ｐゴシック" panose="020B0600070205080204" pitchFamily="34" charset="-128"/>
              </a:rPr>
              <a:t>Education theory:</a:t>
            </a:r>
          </a:p>
        </p:txBody>
      </p:sp>
      <p:sp>
        <p:nvSpPr>
          <p:cNvPr id="53250" name="TextBox 1">
            <a:extLst>
              <a:ext uri="{FF2B5EF4-FFF2-40B4-BE49-F238E27FC236}">
                <a16:creationId xmlns:a16="http://schemas.microsoft.com/office/drawing/2014/main" id="{F6DFA36D-C30C-404A-A60C-2D38BB0CCFBC}"/>
              </a:ext>
            </a:extLst>
          </p:cNvPr>
          <p:cNvSpPr txBox="1">
            <a:spLocks noChangeArrowheads="1"/>
          </p:cNvSpPr>
          <p:nvPr/>
        </p:nvSpPr>
        <p:spPr bwMode="auto">
          <a:xfrm>
            <a:off x="228600" y="6132513"/>
            <a:ext cx="87010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SzTx/>
              <a:buFontTx/>
              <a:buNone/>
            </a:pPr>
            <a:r>
              <a:rPr lang="en-US" altLang="en-US" sz="1600">
                <a:latin typeface="Arial" panose="020B0604020202020204" pitchFamily="34" charset="0"/>
                <a:hlinkClick r:id="rId2"/>
              </a:rPr>
              <a:t>http://thesecondprinciple.com/teaching-essentials/beyond-bloom-cognitive-taxonomy-revised/</a:t>
            </a:r>
            <a:r>
              <a:rPr lang="en-US" altLang="en-US" sz="1600">
                <a:latin typeface="Arial" panose="020B0604020202020204" pitchFamily="34" charset="0"/>
              </a:rPr>
              <a:t> </a:t>
            </a:r>
          </a:p>
          <a:p>
            <a:pPr>
              <a:spcBef>
                <a:spcPct val="0"/>
              </a:spcBef>
              <a:buClrTx/>
              <a:buSzTx/>
              <a:buFontTx/>
              <a:buNone/>
            </a:pPr>
            <a:r>
              <a:rPr lang="en-US" altLang="en-US" sz="1600">
                <a:latin typeface="Arial" panose="020B0604020202020204" pitchFamily="34" charset="0"/>
                <a:hlinkClick r:id="rId3"/>
              </a:rPr>
              <a:t>http://www.utar.edu.my/fegt/file/Revised_Blooms_Info.pdf</a:t>
            </a:r>
            <a:r>
              <a:rPr lang="en-US" altLang="en-US" sz="1600">
                <a:latin typeface="Arial" panose="020B0604020202020204" pitchFamily="34" charset="0"/>
              </a:rPr>
              <a:t> </a:t>
            </a:r>
          </a:p>
        </p:txBody>
      </p:sp>
      <p:pic>
        <p:nvPicPr>
          <p:cNvPr id="53252" name="Picture 3">
            <a:extLst>
              <a:ext uri="{FF2B5EF4-FFF2-40B4-BE49-F238E27FC236}">
                <a16:creationId xmlns:a16="http://schemas.microsoft.com/office/drawing/2014/main" id="{25F25EF5-EC61-2448-98BB-1D7FAD27E3B7}"/>
              </a:ext>
            </a:extLst>
          </p:cNvPr>
          <p:cNvPicPr>
            <a:picLocks noChangeAspect="1"/>
          </p:cNvPicPr>
          <p:nvPr/>
        </p:nvPicPr>
        <p:blipFill rotWithShape="1">
          <a:blip r:embed="rId4">
            <a:extLst>
              <a:ext uri="{28A0092B-C50C-407E-A947-70E740481C1C}">
                <a14:useLocalDpi xmlns:a14="http://schemas.microsoft.com/office/drawing/2010/main" val="0"/>
              </a:ext>
            </a:extLst>
          </a:blip>
          <a:srcRect b="5185"/>
          <a:stretch/>
        </p:blipFill>
        <p:spPr bwMode="auto">
          <a:xfrm>
            <a:off x="388938" y="1600201"/>
            <a:ext cx="7993062"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TextBox 4">
            <a:extLst>
              <a:ext uri="{FF2B5EF4-FFF2-40B4-BE49-F238E27FC236}">
                <a16:creationId xmlns:a16="http://schemas.microsoft.com/office/drawing/2014/main" id="{DDBA0383-C48E-5E43-A658-345770FF7ABF}"/>
              </a:ext>
            </a:extLst>
          </p:cNvPr>
          <p:cNvSpPr txBox="1">
            <a:spLocks noChangeArrowheads="1"/>
          </p:cNvSpPr>
          <p:nvPr/>
        </p:nvSpPr>
        <p:spPr bwMode="auto">
          <a:xfrm>
            <a:off x="1524000" y="855662"/>
            <a:ext cx="72310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SzTx/>
              <a:buFontTx/>
              <a:buNone/>
            </a:pPr>
            <a:r>
              <a:rPr lang="en-US" altLang="en-US" sz="2400" dirty="0">
                <a:latin typeface="Arial" panose="020B0604020202020204" pitchFamily="34" charset="0"/>
              </a:rPr>
              <a:t>Reductionism of the cognitive domain</a:t>
            </a:r>
          </a:p>
        </p:txBody>
      </p:sp>
    </p:spTree>
    <p:extLst>
      <p:ext uri="{BB962C8B-B14F-4D97-AF65-F5344CB8AC3E}">
        <p14:creationId xmlns:p14="http://schemas.microsoft.com/office/powerpoint/2010/main" val="1839509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A65A0DC3-BC51-9D43-8702-FD7A5DA2C02E}"/>
              </a:ext>
            </a:extLst>
          </p:cNvPr>
          <p:cNvSpPr>
            <a:spLocks noGrp="1" noChangeArrowheads="1"/>
          </p:cNvSpPr>
          <p:nvPr>
            <p:ph type="title"/>
          </p:nvPr>
        </p:nvSpPr>
        <p:spPr/>
        <p:txBody>
          <a:bodyPr/>
          <a:lstStyle/>
          <a:p>
            <a:r>
              <a:rPr lang="en-US" altLang="en-US">
                <a:ea typeface="ＭＳ Ｐゴシック" panose="020B0600070205080204" pitchFamily="34" charset="-128"/>
              </a:rPr>
              <a:t>Reductionism of the affective domain</a:t>
            </a:r>
          </a:p>
        </p:txBody>
      </p:sp>
      <p:sp>
        <p:nvSpPr>
          <p:cNvPr id="55298" name="TextBox 1">
            <a:extLst>
              <a:ext uri="{FF2B5EF4-FFF2-40B4-BE49-F238E27FC236}">
                <a16:creationId xmlns:a16="http://schemas.microsoft.com/office/drawing/2014/main" id="{C680D912-CC1B-6143-964A-756A59157A5A}"/>
              </a:ext>
            </a:extLst>
          </p:cNvPr>
          <p:cNvSpPr txBox="1">
            <a:spLocks noChangeArrowheads="1"/>
          </p:cNvSpPr>
          <p:nvPr/>
        </p:nvSpPr>
        <p:spPr bwMode="auto">
          <a:xfrm>
            <a:off x="304800" y="2133600"/>
            <a:ext cx="2971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SzTx/>
              <a:buFontTx/>
              <a:buNone/>
            </a:pPr>
            <a:r>
              <a:rPr lang="en-US" altLang="en-US" sz="2000">
                <a:latin typeface="Arial" panose="020B0604020202020204" pitchFamily="34" charset="0"/>
              </a:rPr>
              <a:t>Studying electronics can teach you an awful lot about yourself</a:t>
            </a:r>
          </a:p>
          <a:p>
            <a:pPr>
              <a:spcBef>
                <a:spcPct val="0"/>
              </a:spcBef>
              <a:buClrTx/>
              <a:buSzTx/>
              <a:buFontTx/>
              <a:buNone/>
            </a:pPr>
            <a:r>
              <a:rPr lang="en-US" altLang="en-US" sz="2000">
                <a:latin typeface="Arial" panose="020B0604020202020204" pitchFamily="34" charset="0"/>
              </a:rPr>
              <a:t>How do you learn? </a:t>
            </a:r>
          </a:p>
          <a:p>
            <a:pPr>
              <a:spcBef>
                <a:spcPct val="0"/>
              </a:spcBef>
              <a:buClrTx/>
              <a:buSzTx/>
              <a:buFontTx/>
              <a:buNone/>
            </a:pPr>
            <a:r>
              <a:rPr lang="en-US" altLang="en-US" sz="2000">
                <a:latin typeface="Arial" panose="020B0604020202020204" pitchFamily="34" charset="0"/>
              </a:rPr>
              <a:t>How do you deal with uncertainty? </a:t>
            </a:r>
          </a:p>
          <a:p>
            <a:pPr>
              <a:spcBef>
                <a:spcPct val="0"/>
              </a:spcBef>
              <a:buClrTx/>
              <a:buSzTx/>
              <a:buFontTx/>
              <a:buNone/>
            </a:pPr>
            <a:r>
              <a:rPr lang="en-US" altLang="en-US" sz="2000">
                <a:latin typeface="Arial" panose="020B0604020202020204" pitchFamily="34" charset="0"/>
              </a:rPr>
              <a:t>How do you use abstraction?</a:t>
            </a:r>
          </a:p>
          <a:p>
            <a:pPr>
              <a:spcBef>
                <a:spcPct val="0"/>
              </a:spcBef>
              <a:buClrTx/>
              <a:buSzTx/>
              <a:buFontTx/>
              <a:buNone/>
            </a:pPr>
            <a:endParaRPr lang="en-US" altLang="en-US" sz="2000">
              <a:latin typeface="Arial" panose="020B0604020202020204" pitchFamily="34" charset="0"/>
            </a:endParaRPr>
          </a:p>
          <a:p>
            <a:pPr>
              <a:spcBef>
                <a:spcPct val="0"/>
              </a:spcBef>
              <a:buClrTx/>
              <a:buSzTx/>
              <a:buFontTx/>
              <a:buNone/>
            </a:pPr>
            <a:r>
              <a:rPr lang="en-US" altLang="en-US" sz="2000" i="1">
                <a:latin typeface="Arial" panose="020B0604020202020204" pitchFamily="34" charset="0"/>
              </a:rPr>
              <a:t>The more you struggle here, the less you’ll struggle elsewhere to achieve higher intellectual growth</a:t>
            </a:r>
          </a:p>
        </p:txBody>
      </p:sp>
      <p:pic>
        <p:nvPicPr>
          <p:cNvPr id="55299" name="Content Placeholder 3">
            <a:extLst>
              <a:ext uri="{FF2B5EF4-FFF2-40B4-BE49-F238E27FC236}">
                <a16:creationId xmlns:a16="http://schemas.microsoft.com/office/drawing/2014/main" id="{7C80C98F-983D-0249-BB96-1D4AC2B6E1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19400" y="549275"/>
            <a:ext cx="5764213" cy="5745163"/>
          </a:xfrm>
        </p:spPr>
      </p:pic>
    </p:spTree>
    <p:extLst>
      <p:ext uri="{BB962C8B-B14F-4D97-AF65-F5344CB8AC3E}">
        <p14:creationId xmlns:p14="http://schemas.microsoft.com/office/powerpoint/2010/main" val="187636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A65A0DC3-BC51-9D43-8702-FD7A5DA2C02E}"/>
              </a:ext>
            </a:extLst>
          </p:cNvPr>
          <p:cNvSpPr>
            <a:spLocks noGrp="1" noChangeArrowheads="1"/>
          </p:cNvSpPr>
          <p:nvPr>
            <p:ph type="title"/>
          </p:nvPr>
        </p:nvSpPr>
        <p:spPr/>
        <p:txBody>
          <a:bodyPr/>
          <a:lstStyle/>
          <a:p>
            <a:r>
              <a:rPr lang="en-US" altLang="en-US" b="1" dirty="0">
                <a:solidFill>
                  <a:srgbClr val="FF0000"/>
                </a:solidFill>
                <a:ea typeface="ＭＳ Ｐゴシック" panose="020B0600070205080204" pitchFamily="34" charset="-128"/>
              </a:rPr>
              <a:t>Surrender to Jesus!! </a:t>
            </a:r>
          </a:p>
        </p:txBody>
      </p:sp>
      <p:sp>
        <p:nvSpPr>
          <p:cNvPr id="55298" name="TextBox 1">
            <a:extLst>
              <a:ext uri="{FF2B5EF4-FFF2-40B4-BE49-F238E27FC236}">
                <a16:creationId xmlns:a16="http://schemas.microsoft.com/office/drawing/2014/main" id="{C680D912-CC1B-6143-964A-756A59157A5A}"/>
              </a:ext>
            </a:extLst>
          </p:cNvPr>
          <p:cNvSpPr txBox="1">
            <a:spLocks noChangeArrowheads="1"/>
          </p:cNvSpPr>
          <p:nvPr/>
        </p:nvSpPr>
        <p:spPr bwMode="auto">
          <a:xfrm>
            <a:off x="304800" y="2133600"/>
            <a:ext cx="29718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itchFamily="2" charset="2"/>
              <a:buChar char="n"/>
              <a:defRPr sz="32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hlink"/>
              </a:buClr>
              <a:buSzPct val="55000"/>
              <a:buFont typeface="Wingdings" pitchFamily="2" charset="2"/>
              <a:buChar char="n"/>
              <a:defRPr sz="28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5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50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9pPr>
          </a:lstStyle>
          <a:p>
            <a:pPr>
              <a:spcBef>
                <a:spcPct val="0"/>
              </a:spcBef>
              <a:buClrTx/>
              <a:buSzTx/>
              <a:buFontTx/>
              <a:buNone/>
            </a:pPr>
            <a:r>
              <a:rPr lang="en-US" altLang="en-US" sz="2000">
                <a:latin typeface="Arial" panose="020B0604020202020204" pitchFamily="34" charset="0"/>
              </a:rPr>
              <a:t>Studying electronics can teach you an awful lot about yourself</a:t>
            </a:r>
          </a:p>
          <a:p>
            <a:pPr>
              <a:spcBef>
                <a:spcPct val="0"/>
              </a:spcBef>
              <a:buClrTx/>
              <a:buSzTx/>
              <a:buFontTx/>
              <a:buNone/>
            </a:pPr>
            <a:r>
              <a:rPr lang="en-US" altLang="en-US" sz="2000">
                <a:latin typeface="Arial" panose="020B0604020202020204" pitchFamily="34" charset="0"/>
              </a:rPr>
              <a:t>How do you learn? </a:t>
            </a:r>
          </a:p>
          <a:p>
            <a:pPr>
              <a:spcBef>
                <a:spcPct val="0"/>
              </a:spcBef>
              <a:buClrTx/>
              <a:buSzTx/>
              <a:buFontTx/>
              <a:buNone/>
            </a:pPr>
            <a:r>
              <a:rPr lang="en-US" altLang="en-US" sz="2000">
                <a:latin typeface="Arial" panose="020B0604020202020204" pitchFamily="34" charset="0"/>
              </a:rPr>
              <a:t>How do you deal with uncertainty? </a:t>
            </a:r>
          </a:p>
          <a:p>
            <a:pPr>
              <a:spcBef>
                <a:spcPct val="0"/>
              </a:spcBef>
              <a:buClrTx/>
              <a:buSzTx/>
              <a:buFontTx/>
              <a:buNone/>
            </a:pPr>
            <a:r>
              <a:rPr lang="en-US" altLang="en-US" sz="2000">
                <a:latin typeface="Arial" panose="020B0604020202020204" pitchFamily="34" charset="0"/>
              </a:rPr>
              <a:t>How do you use abstraction?</a:t>
            </a:r>
          </a:p>
          <a:p>
            <a:pPr>
              <a:spcBef>
                <a:spcPct val="0"/>
              </a:spcBef>
              <a:buClrTx/>
              <a:buSzTx/>
              <a:buFontTx/>
              <a:buNone/>
            </a:pPr>
            <a:endParaRPr lang="en-US" altLang="en-US" sz="2000">
              <a:latin typeface="Arial" panose="020B0604020202020204" pitchFamily="34" charset="0"/>
            </a:endParaRPr>
          </a:p>
          <a:p>
            <a:pPr>
              <a:spcBef>
                <a:spcPct val="0"/>
              </a:spcBef>
              <a:buClrTx/>
              <a:buSzTx/>
              <a:buFontTx/>
              <a:buNone/>
            </a:pPr>
            <a:r>
              <a:rPr lang="en-US" altLang="en-US" sz="2000" i="1">
                <a:latin typeface="Arial" panose="020B0604020202020204" pitchFamily="34" charset="0"/>
              </a:rPr>
              <a:t>The more you struggle here, the less you’ll struggle elsewhere to achieve higher intellectual growth</a:t>
            </a:r>
          </a:p>
        </p:txBody>
      </p:sp>
      <p:pic>
        <p:nvPicPr>
          <p:cNvPr id="55299" name="Content Placeholder 3">
            <a:extLst>
              <a:ext uri="{FF2B5EF4-FFF2-40B4-BE49-F238E27FC236}">
                <a16:creationId xmlns:a16="http://schemas.microsoft.com/office/drawing/2014/main" id="{7C80C98F-983D-0249-BB96-1D4AC2B6E1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19400" y="549275"/>
            <a:ext cx="5764213" cy="5745163"/>
          </a:xfrm>
        </p:spPr>
      </p:pic>
      <p:sp>
        <p:nvSpPr>
          <p:cNvPr id="2" name="Oval 1">
            <a:extLst>
              <a:ext uri="{FF2B5EF4-FFF2-40B4-BE49-F238E27FC236}">
                <a16:creationId xmlns:a16="http://schemas.microsoft.com/office/drawing/2014/main" id="{816B7D6A-4252-9F4F-B990-D0A1C1ED6F07}"/>
              </a:ext>
            </a:extLst>
          </p:cNvPr>
          <p:cNvSpPr/>
          <p:nvPr/>
        </p:nvSpPr>
        <p:spPr bwMode="auto">
          <a:xfrm rot="20475930">
            <a:off x="5324792" y="1873483"/>
            <a:ext cx="3494582" cy="1421299"/>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114842299"/>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74509</TotalTime>
  <Words>4633</Words>
  <Application>Microsoft Macintosh PowerPoint</Application>
  <PresentationFormat>On-screen Show (4:3)</PresentationFormat>
  <Paragraphs>469</Paragraphs>
  <Slides>48</Slides>
  <Notes>14</Notes>
  <HiddenSlides>3</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8" baseType="lpstr">
      <vt:lpstr>ＭＳ Ｐゴシック</vt:lpstr>
      <vt:lpstr>Arial</vt:lpstr>
      <vt:lpstr>Calibri</vt:lpstr>
      <vt:lpstr>Cambria Math</vt:lpstr>
      <vt:lpstr>Courier New</vt:lpstr>
      <vt:lpstr>Symbol</vt:lpstr>
      <vt:lpstr>Times New Roman</vt:lpstr>
      <vt:lpstr>Wingdings</vt:lpstr>
      <vt:lpstr>Blank Presentation</vt:lpstr>
      <vt:lpstr>Equation</vt:lpstr>
      <vt:lpstr>Week 15 Review</vt:lpstr>
      <vt:lpstr>Group Quiz (algebra warmup)</vt:lpstr>
      <vt:lpstr>Group Quiz (calculus warmup)</vt:lpstr>
      <vt:lpstr>Group Quiz (calculus warmup)</vt:lpstr>
      <vt:lpstr>Class objectives</vt:lpstr>
      <vt:lpstr>Learning objectives – should we modify?</vt:lpstr>
      <vt:lpstr>Education theory:</vt:lpstr>
      <vt:lpstr>Reductionism of the affective domain</vt:lpstr>
      <vt:lpstr>Surrender to Jesus!! </vt:lpstr>
      <vt:lpstr>First activity</vt:lpstr>
      <vt:lpstr>Algebraic Rules</vt:lpstr>
      <vt:lpstr>Memorize this!!</vt:lpstr>
      <vt:lpstr>Engineering vs. physics</vt:lpstr>
      <vt:lpstr>Lab 1: Building a LED Nightlight</vt:lpstr>
      <vt:lpstr>Some Lessons</vt:lpstr>
      <vt:lpstr>DC Power Supply design </vt:lpstr>
      <vt:lpstr>Design -&gt; Prototype -&gt; Construction</vt:lpstr>
      <vt:lpstr>Data logging with Arduino</vt:lpstr>
      <vt:lpstr>Hardware interface design</vt:lpstr>
      <vt:lpstr>My data</vt:lpstr>
      <vt:lpstr>Know your tools …</vt:lpstr>
      <vt:lpstr>Transistor as a valve</vt:lpstr>
      <vt:lpstr>Transistors: Recommended strategy</vt:lpstr>
      <vt:lpstr>BJT Golden Rules</vt:lpstr>
      <vt:lpstr>Simplest 1-transistor circuits</vt:lpstr>
      <vt:lpstr>Followers, Mirrors, …</vt:lpstr>
      <vt:lpstr>How the n-FET works</vt:lpstr>
      <vt:lpstr>PowerPoint Presentation</vt:lpstr>
      <vt:lpstr>Diminishing returns</vt:lpstr>
      <vt:lpstr>Transistor Switch &amp; Impedances</vt:lpstr>
      <vt:lpstr>Capacitors in Detail</vt:lpstr>
      <vt:lpstr>What’s the current?  </vt:lpstr>
      <vt:lpstr>Summary (KEY SLIDE!!)</vt:lpstr>
      <vt:lpstr>Time vs. Frequency domains</vt:lpstr>
      <vt:lpstr>Time vs. Frequency domains</vt:lpstr>
      <vt:lpstr>R-C circuits are frequency “filters”</vt:lpstr>
      <vt:lpstr>Arduino AnalogWrite() </vt:lpstr>
      <vt:lpstr>PWM attenuation vs. settling time</vt:lpstr>
      <vt:lpstr>2nd order (cascaded) filters</vt:lpstr>
      <vt:lpstr>Automating LM317 How does R2 control Vout?</vt:lpstr>
      <vt:lpstr>Schematic</vt:lpstr>
      <vt:lpstr>Arduino LM317 controller</vt:lpstr>
      <vt:lpstr>Soldered</vt:lpstr>
      <vt:lpstr>Practical tips for building the F-Gen</vt:lpstr>
      <vt:lpstr>Using the F-Gen</vt:lpstr>
      <vt:lpstr>Automating the function generator</vt:lpstr>
      <vt:lpstr>Bode Plot</vt:lpstr>
      <vt:lpstr>Future</vt:lpstr>
    </vt:vector>
  </TitlesOfParts>
  <Company>brian rasnow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1 DC Circuits</dc:title>
  <dc:creator>brian rasnow</dc:creator>
  <cp:lastModifiedBy>Rasnow, Brian K.</cp:lastModifiedBy>
  <cp:revision>119</cp:revision>
  <cp:lastPrinted>2019-08-28T21:33:21Z</cp:lastPrinted>
  <dcterms:created xsi:type="dcterms:W3CDTF">2012-01-30T17:41:13Z</dcterms:created>
  <dcterms:modified xsi:type="dcterms:W3CDTF">2025-06-26T17:43:12Z</dcterms:modified>
</cp:coreProperties>
</file>